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Coda" panose="020B0604020202020204" charset="0"/>
      <p:regular r:id="rId39"/>
    </p:embeddedFont>
    <p:embeddedFont>
      <p:font typeface="Unica One" panose="020B0604020202020204" charset="0"/>
      <p:regular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Raleway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592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026b36950528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026b36950528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026b36950528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026b36950528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026b36950528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026b36950528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e026b36950528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e026b36950528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026b36950528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026b36950528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5be633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15be633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e026b36950528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e026b36950528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15be6335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15be6335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5be633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15be633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15be6335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15be6335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f402fcaa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f402fcaa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026b36950528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026b36950528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d9b606f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d9b606f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022fcf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022fcf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022fcff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022fcff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f022fcff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f022fcff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f022fcf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f022fcf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f281c0c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f281c0c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f281c0c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f281c0c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f281c0ca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f281c0ca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f281c0ca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f281c0ca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f402fcaa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f402fcaa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Frauen früher, Putzzwänge. Männer später, Kontrollzwänge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ZB nach Schwangerschaft, Geburt, Trennung, Tod einer nahen Person, Schwierigkeiten am Arbeitsplatz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meist in einer depressiven Episode, häufig leiden sie an Depression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f281c0ca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f281c0ca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f281c0ca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f281c0ca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f281c0ca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f281c0ca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fd9b606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fd9b606f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f281c0ca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f281c0ca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f281c0ca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f281c0ca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f281c0ca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f281c0ca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f402fcaa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f402fcaa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werden auch als irrational und unkontrollierbar aufgefasst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Angst vor Infektionen, Angst sexuelle oder aggressive Impulse auszudrücken, Angst vor körperlichen Fehlfunktionen, extreme Zweifel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zB Frau gefrohrenes Brokkoli in Teekessel über dem Kopf schwenken um Bakterien zu vertreiben, 300x kauen um keine Bakterien aufzunehmen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f402fcaa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f402fcaa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ZG: man weiß dass es unsinnig ist, Arzt hat bestätigt dass man nicht krank ist aber man denkt trzdm den ganzen tag drüber nach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ZH: 3-4h morgens duschen und jedes mal die obere schicht der Seife abkratzen um Bakterien loszuwerden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Man erkennt dass es übertrieben oder unbegründet ist. Msn denkt es folgen schlimme Folgen wenn man die Handlung unterlässt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Verursachen von starker Belastung, beeinträchtigt das alltägliche Leben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">
                <a:solidFill>
                  <a:schemeClr val="dk2"/>
                </a:solidFill>
              </a:rPr>
              <a:t>Handlung wird nicht mit Vergnügen sondern mit Leid durchgeführt, evtl ist es einem peinlich, wird von den Betroffenen als dumm oder absurd dargestellt, trotzdem nicht fähig es abzustellen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f402fcaa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f402fcaa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Ordnung: Zeremonien die Stunden bis den ganzen Tag dauern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Vermeidung: zb nichts mehr anfassen was glänzt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Vorsichtsmaßnahmen: Zählen, ständiges Berühren eines Gegenstands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Kontrollieren: zb ob der Herd aus ist, Tür abgeschlossen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Handlung: zb brokkoli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f402fcaa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f402fcaa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verstehen nicht warum alle 10min eine tür öffnen und wieder schließen muss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weitere verschlechterung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keine Zeit mehr für Freunde, Familie oder Arbeit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f402fcaa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f402fcaa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d9b606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fd9b606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665625" y="2016950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Unica One"/>
                <a:ea typeface="Unica One"/>
                <a:cs typeface="Unica One"/>
                <a:sym typeface="Unica One"/>
              </a:rPr>
              <a:t>oder auch</a:t>
            </a:r>
            <a:endParaRPr sz="2400">
              <a:latin typeface="Unica One"/>
              <a:ea typeface="Unica One"/>
              <a:cs typeface="Unica One"/>
              <a:sym typeface="Unic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,,Zwangsstörungen’’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latin typeface="Unica One"/>
                <a:ea typeface="Unica One"/>
                <a:cs typeface="Unica One"/>
                <a:sym typeface="Unica One"/>
              </a:rPr>
              <a:t>genannt, wenn man es nicht alphabetisch sortiert</a:t>
            </a:r>
            <a:endParaRPr sz="2400">
              <a:latin typeface="Unica One"/>
              <a:ea typeface="Unica One"/>
              <a:cs typeface="Unica One"/>
              <a:sym typeface="Unica One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075" y="3176150"/>
            <a:ext cx="3275050" cy="19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2510517" y="52140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0" b="1">
                <a:latin typeface="Unica One"/>
                <a:ea typeface="Unica One"/>
                <a:cs typeface="Unica One"/>
                <a:sym typeface="Unica One"/>
              </a:rPr>
              <a:t>aeggnnnörsstuwz</a:t>
            </a:r>
            <a:endParaRPr sz="6000" b="1">
              <a:latin typeface="Unica One"/>
              <a:ea typeface="Unica One"/>
              <a:cs typeface="Unica One"/>
              <a:sym typeface="Unic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Psychodynamische Theorie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Ursachen: sexuelle/ aggressive Triebkräfte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          Durch Sauberkeitstraining in Kindheit nicht kontrollierbar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Betroffene sind analfixiert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Manifeste Symptome: Ergebnis eines Kampfes zwischen Es und Abwehrmechanismen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Alfred Adler:  Zwangsstörungen durch das Gefühl von Inkompetenz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Nachgiebige/ Dominante Eltern: meine Entwicklung des Gefühls der Kompetenz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Entwickeln Minderheitkomplexe, später Zwangsrituale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Kontrolle, Gefühl der Kompetenz 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Verhaltenstheoretische und kognitive Theorie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Erlerntes Verhalten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Zwangshandlung: erlerntes Verhalten, welches durch Angstreduzierung verstärkt wird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Zwanghafte Kontrollmaßnahmen reduzieren Angst vor Unglück 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Gedächtnisschwäche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de"/>
              <a:t>Unfähigkeit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de"/>
              <a:t>Erinnerungen        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de"/>
              <a:t>Unterschied zwischen realen und vorgestellten Verhalten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de"/>
              <a:t>          Experimente bestätigen dies nicht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Wie kommt es zu Zwangsgedanken?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Unerwünschte Gedanken: intensiv, lösen große Besorgnis aus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          Verstärken sich bei Belastung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 Kindheit: bestimmte Gedanken gefährlich/ unannehmbar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Schwierigkeit Reize zu ignorieren 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Paradoxer Effekt der Gedankenunterdrückung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Unterdrückung hat negative Folgen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2 Gruppen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Gedanke an Eisbär beziehungsweise nicht ein Eisbär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Umkehrung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Glocke sollte betätigt werden, wenn ein Eisbär gedacht wird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Ergebnis: Nach Unterdrückung wurde umso mehr an einen Eisbären gedacht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" sz="3000" b="1">
                <a:latin typeface="Unica One"/>
                <a:ea typeface="Unica One"/>
                <a:cs typeface="Unica One"/>
                <a:sym typeface="Unica One"/>
              </a:rPr>
              <a:t>Biologische Faktoren</a:t>
            </a:r>
            <a:endParaRPr sz="3000" b="1">
              <a:latin typeface="Unica One"/>
              <a:ea typeface="Unica One"/>
              <a:cs typeface="Unica One"/>
              <a:sym typeface="Unica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Frontallappen und Basalganglien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Erhöhte Aktivität in Frontallappen festgestellt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Übermäßige Besorgnis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 Fehlfunktion in Basalganglien 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 Zwangsstörungen, Tourette-Syndromà </a:t>
            </a: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haben </a:t>
            </a:r>
            <a:r>
              <a:rPr lang="de" dirty="0">
                <a:latin typeface="Coda"/>
                <a:ea typeface="Coda"/>
                <a:cs typeface="Coda"/>
                <a:sym typeface="Coda"/>
              </a:rPr>
              <a:t>auch </a:t>
            </a: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Zwangsstörungen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Rauch und Mitarbeiter setzten Patienen mit ausgewählten Reizen aus (</a:t>
            </a:r>
            <a:r>
              <a:rPr lang="de" sz="1600" dirty="0">
                <a:latin typeface="Coda"/>
                <a:ea typeface="Coda"/>
                <a:cs typeface="Coda"/>
                <a:sym typeface="Coda"/>
              </a:rPr>
              <a:t>z.B. schmutzige </a:t>
            </a:r>
            <a:r>
              <a:rPr lang="de" sz="1600" dirty="0" smtClean="0">
                <a:latin typeface="Coda"/>
                <a:ea typeface="Coda"/>
                <a:cs typeface="Coda"/>
                <a:sym typeface="Coda"/>
              </a:rPr>
              <a:t>Handschuhe</a:t>
            </a: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)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Blutzirkulation nahm im Frontalbereich und Basalganglien zu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Tritt hauptsächlich in orbitofrontalen Kortex, neostriatalen Bereich auf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Hyperaktives Verhalten-Hemm-System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Überaktive orbitofrontale Neurone geben Signal durch Reize ab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Hippocampus-Septum-System wird aktiviert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steuert Verhaltenshemmung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Reize werden kritisch überprüft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Wahrscheinlichkeit der Entdeckung schädlicher Reize steigt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Blockade des Verhaltens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geringfügiges Abweichen führt zur Ausweitung der Sicherheitsrituale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Folge: Vermehrte Wiederholungen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Serotonin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neurochemisches Interesse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Antidepressiva: verhindert Wiederaufnahme von Serotonin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wirksam bei Behandlungen von Zwangsstörungen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fördert synaptische Übertragung in Serotoninneuronen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Vermutung: Zwangsstörungen hängen mit niedrigen Serotoninspiegel/ geringer Anzahl von Rezeptoren zusammen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Tests haben ergeben, dass Substanzen zur Stimulierung der Serotoninrezeptoren Zwangsstörungen verschlimmern könnten 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Genetische Komponente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bei Verwandten von Patienten wurde ein hoher Anteil von Angststörungen festgestellt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Prävalenz ist bei Verwandten höher 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>
                <a:latin typeface="Unica One"/>
                <a:ea typeface="Unica One"/>
                <a:cs typeface="Unica One"/>
                <a:sym typeface="Unica One"/>
              </a:rPr>
              <a:t>Was ist das?</a:t>
            </a:r>
            <a:endParaRPr b="0"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Das Bewusstsein wird von beständigen Gedanken </a:t>
            </a: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überflutet, </a:t>
            </a:r>
            <a:r>
              <a:rPr lang="de" dirty="0">
                <a:latin typeface="Coda"/>
                <a:ea typeface="Coda"/>
                <a:cs typeface="Coda"/>
                <a:sym typeface="Coda"/>
              </a:rPr>
              <a:t>wodurch man sich genötigt </a:t>
            </a: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fühlt, </a:t>
            </a:r>
            <a:r>
              <a:rPr lang="de" dirty="0">
                <a:latin typeface="Coda"/>
                <a:ea typeface="Coda"/>
                <a:cs typeface="Coda"/>
                <a:sym typeface="Coda"/>
              </a:rPr>
              <a:t>bestimmte Handlungen wieder und wieder </a:t>
            </a: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auszuführen, </a:t>
            </a:r>
            <a:r>
              <a:rPr lang="de" dirty="0">
                <a:latin typeface="Coda"/>
                <a:ea typeface="Coda"/>
                <a:cs typeface="Coda"/>
                <a:sym typeface="Coda"/>
              </a:rPr>
              <a:t>welche das Alltagsleben beeinflussen.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Ähnlichkeiten </a:t>
            </a:r>
            <a:r>
              <a:rPr lang="de" dirty="0">
                <a:latin typeface="Coda"/>
                <a:ea typeface="Coda"/>
                <a:cs typeface="Coda"/>
                <a:sym typeface="Coda"/>
              </a:rPr>
              <a:t>mit Panikstörungen, Phobien oder einigen Persönlichkeitsstörungen.</a:t>
            </a:r>
            <a:endParaRPr dirty="0"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57488" y="1092199"/>
            <a:ext cx="3007126" cy="400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Therapie der Zwangsstörung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Psychodynamische Therapie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Exposition mit Reaktionsverhinderung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Kognitive Verhaltenstherapie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Biologische Behandlung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Therapie der Zwangsstörung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am schwersten zu behandelnde psychische Störung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nur 20% Heilung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unterschiedlicher Einfluss der wichtigsten Therapierichtungen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Psychodynamische Therapie </a:t>
            </a: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Zwangsgedanken und Zwangshandlungen psychodynamisch behandelt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ähnlich wie Phobien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generalisierte Angst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Verdrängung aufheben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Schutz des Ichs vor verdrängten Konflikten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⇒ den Patient ermutigen, sich seiner Angst zu stellen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wenig</a:t>
            </a:r>
            <a:r>
              <a:rPr lang="de" dirty="0" smtClean="0">
                <a:latin typeface="Coda"/>
                <a:ea typeface="Coda"/>
                <a:cs typeface="Coda"/>
                <a:sym typeface="Coda"/>
              </a:rPr>
              <a:t> erfolgreich</a:t>
            </a:r>
            <a:r>
              <a:rPr lang="de" dirty="0">
                <a:latin typeface="Coda"/>
                <a:ea typeface="Coda"/>
                <a:cs typeface="Coda"/>
                <a:sym typeface="Coda"/>
              </a:rPr>
              <a:t>, daher der Versuch die Akzeptanz zu vergrößern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Garantie für die Richtigkeit ihrer Handlungen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⇒ Toleranz von Ungewissheit und Angst bei Konfrontation (</a:t>
            </a:r>
            <a:r>
              <a:rPr lang="de" sz="1400" dirty="0">
                <a:latin typeface="Coda"/>
                <a:ea typeface="Coda"/>
                <a:cs typeface="Coda"/>
                <a:sym typeface="Coda"/>
              </a:rPr>
              <a:t>mit einer </a:t>
            </a:r>
            <a:r>
              <a:rPr lang="de" sz="1400" dirty="0" smtClean="0">
                <a:latin typeface="Coda"/>
                <a:ea typeface="Coda"/>
                <a:cs typeface="Coda"/>
                <a:sym typeface="Coda"/>
              </a:rPr>
              <a:t>Situation, in der Zwangsverhalten </a:t>
            </a:r>
            <a:r>
              <a:rPr lang="de" sz="1400" dirty="0">
                <a:latin typeface="Coda"/>
                <a:ea typeface="Coda"/>
                <a:cs typeface="Coda"/>
                <a:sym typeface="Coda"/>
              </a:rPr>
              <a:t>vermieden wird/nicht eintreten kann</a:t>
            </a:r>
            <a:r>
              <a:rPr lang="de" dirty="0">
                <a:latin typeface="Coda"/>
                <a:ea typeface="Coda"/>
                <a:cs typeface="Coda"/>
                <a:sym typeface="Coda"/>
              </a:rPr>
              <a:t>)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 dirty="0">
                <a:latin typeface="Coda"/>
                <a:ea typeface="Coda"/>
                <a:cs typeface="Coda"/>
                <a:sym typeface="Coda"/>
              </a:rPr>
              <a:t>Mittelpunkt der Behandlung:</a:t>
            </a:r>
            <a:endParaRPr dirty="0">
              <a:latin typeface="Coda"/>
              <a:ea typeface="Coda"/>
              <a:cs typeface="Coda"/>
              <a:sym typeface="Coda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 b="1" dirty="0">
                <a:latin typeface="Coda"/>
                <a:ea typeface="Coda"/>
                <a:cs typeface="Coda"/>
                <a:sym typeface="Coda"/>
              </a:rPr>
              <a:t>Einsicht in die unbewussten Determinanten des Zwangs</a:t>
            </a:r>
            <a:endParaRPr b="1" dirty="0">
              <a:latin typeface="Coda"/>
              <a:ea typeface="Coda"/>
              <a:cs typeface="Coda"/>
              <a:sym typeface="Cod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Exposition mit Reaktionsverhinderung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am weitesten verbreitet und allgemein anerkannt bei der Behandlung Zwangsritualen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Viktor Meyer (1966) in Großbritannien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Exposition + Reaktionsverhinderung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auslösende Situationen(z.B. einen schmutzigen Teller anfassen) + Unterlassen des Rituals(z.B. Händewaschen)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⇒ negative Verstärkung (=Reduzierung der Angst)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Verhindern des Rituals = Konfrontation mit dem angsterrengenden Reiz ⇒ Löschung der Angst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bei mehr als der Hälfte der Patienten (zumindest teilweise) wirksam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Klinik zur Kontrolle der Zwangsrituale (Meyer, 1966)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Schulung des Personals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Verhinderung jeder Gelegenheit auf die Ausübung der Rituale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Familie mit einbezogen (häusliche Umgebung)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hart und unangenehm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dauer einer Exposition: mind. 1 ½ Stunden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15- bis 20-malige Wiederholung (drei Wochen)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Übungsstunden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häufige Verweigerung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spezielle Eigenschaften des Patienten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zauderhaft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fürchten Veränderungen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sorgen sich, von anderen kontrolliert zu werden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Kognitive Verhaltenstherapie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Handlungen des Patienten sollen zu einem perfekten Ergebnis führen /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alles muss so sein, wie es sich der Patient wünscht (</a:t>
            </a:r>
            <a:r>
              <a:rPr lang="de" sz="1400">
                <a:latin typeface="Coda"/>
                <a:ea typeface="Coda"/>
                <a:cs typeface="Coda"/>
                <a:sym typeface="Coda"/>
              </a:rPr>
              <a:t>rational-emotive</a:t>
            </a:r>
            <a:r>
              <a:rPr lang="de">
                <a:latin typeface="Coda"/>
                <a:ea typeface="Coda"/>
                <a:cs typeface="Coda"/>
                <a:sym typeface="Coda"/>
              </a:rPr>
              <a:t> </a:t>
            </a:r>
            <a:r>
              <a:rPr lang="de" sz="1400">
                <a:latin typeface="Coda"/>
                <a:ea typeface="Coda"/>
                <a:cs typeface="Coda"/>
                <a:sym typeface="Coda"/>
              </a:rPr>
              <a:t>Therapie</a:t>
            </a:r>
            <a:r>
              <a:rPr lang="de">
                <a:latin typeface="Coda"/>
                <a:ea typeface="Coda"/>
                <a:cs typeface="Coda"/>
                <a:sym typeface="Coda"/>
              </a:rPr>
              <a:t>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⇒ Therapie: Überzeugung vom Gegenteil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Überprüfung der Angst bei nichteintreten des Rituals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Exposition mit Reaktionsverhinderung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wesentlicher Bestandteil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Beurteilung des Patienten nur bei Unterlassung möglich (Selbstüberzeugung)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Biologische Behandlung</a:t>
            </a:r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Behandlung mit Substanzen, die den Serotoninspiegel erhöhen (häufigste)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z.B. selektive Serotonin-Wiederaufnahmehemmer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Trizyklika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positive Ergebnisse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Hinweis auf Verfahren der ersten Wahl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trizyklische Antidepressiva teils weniger wirksam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Besserung nur bei Patienten, die an Depressionen leiden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Nutzen nur begrenzt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Absetzen führt zur 90% Rückfallrate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>
                <a:latin typeface="Unica One"/>
                <a:ea typeface="Unica One"/>
                <a:cs typeface="Unica One"/>
                <a:sym typeface="Unica One"/>
              </a:rPr>
              <a:t>Wer? Wann? Wieso?</a:t>
            </a:r>
            <a:endParaRPr b="0"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1-2% der Bevölkerung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Mehr Frauen als Männer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Im frühen Erwachsenenalter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Nach einem belastenden Ereignis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Vermehrte Forschung nach Veränderungen des Gehirns (nach einer therapeutischen Intervention)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Vergleich zwischen Fluoxetin und Exposition mit Reaktionsverhinderung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verbesserung der Zwangssymptomatik → gleiche Veränderungen der Hirnfunktionen 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unterschiedliche Therapieformen aus unterschiedlichen Gründen wirksam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⇒ verschiedene Weisen beeinflussen die selben Mechanismen im Gehirn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Letzter Ausweg: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neurochirurgische Behandlung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derzeitige Verfahren der Cingulotomie: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2-3 cm der weißen Substanz nahe des Balkens zerstört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unterschiedliche Berichte von einer Besserung des Leidens angesichts der Unumkehrbarkeit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Zusammenfassung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Patienten werden selten komplett geheilt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unabhängig von der Therapieform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deutliche Besserung durch eine Reihe von Inventionen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Zwangsstörung besteht weiterhin (bis zu einem bestimmten Grad)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verbesserte Kontrolle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geringere Beeinträchtigung des Lebens des Patienten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Fazit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67" name="Google Shape;267;p4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Welche Grundunterscheidung trifft man?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Wie entstehen Zwangsgedanken?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Typische Behandlungsvorschläge bei Zwängen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>
            <a:spLocks noGrp="1"/>
          </p:cNvSpPr>
          <p:nvPr>
            <p:ph type="title"/>
          </p:nvPr>
        </p:nvSpPr>
        <p:spPr>
          <a:xfrm>
            <a:off x="2179500" y="575950"/>
            <a:ext cx="6964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Welche Grundunterscheidung trifft man?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 b="1">
                <a:latin typeface="Coda"/>
                <a:ea typeface="Coda"/>
                <a:cs typeface="Coda"/>
                <a:sym typeface="Coda"/>
              </a:rPr>
              <a:t>Zwangsgedanken</a:t>
            </a:r>
            <a:endParaRPr sz="1800" b="1">
              <a:latin typeface="Coda"/>
              <a:ea typeface="Coda"/>
              <a:cs typeface="Coda"/>
              <a:sym typeface="Coda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wiederholt, aufdringlich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Impulse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Vorstellungen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irrationales und unkontrollierbares Erleben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Häufigkeit, Intensität führen zur starken Beeinträchtigung im Leben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274" name="Google Shape;274;p46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 b="1"/>
              <a:t>Zwangshandlungen </a:t>
            </a:r>
            <a:r>
              <a:rPr lang="de"/>
              <a:t>(Zwangsrituale)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❏"/>
            </a:pPr>
            <a:r>
              <a:rPr lang="de"/>
              <a:t>äußere Verhaltensweisen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de"/>
              <a:t>geistige Handlungen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de"/>
              <a:t>wiederholtes Auftreten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de"/>
              <a:t>Leid, Unheil mildern oder abwenden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de"/>
              <a:t>Neutralisierung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Wie entstehen Zwangsgedanken?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80" name="Google Shape;280;p4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gleichen unerwünschten Vorstellungen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→ Schwierigkeiten diese Reize zu ignorieren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im Kindesalter als gefährlich oder unannehmbar erlernt (Besorgnis Auslösen)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Versuch der Unterdrückung ruft einen paradoxen Effekt hervor: Intensivere Beschäftigung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verfestigung der Assoziation Gedanken + negative Emotionen (wiederholt)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⇒ Verstärkung der damit verbundenen Angst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Typische Behandlungvorschläge 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86" name="Google Shape;286;p4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Ziel: Aufdeckung eines verdrängten Konfliktes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am weitesten verbreitete Methode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Exposition mit Reaktionsverhinderung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Kombination mit kognitiven Ansätzen möglich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z.B. rational-emotive Therapie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biologische Behandlungsform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Verabreichung von Serotonin-Wiederaufnahmehemmern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Extremfälle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neurochirurgische Eingriffe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311225" y="575950"/>
            <a:ext cx="6985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>
                <a:latin typeface="Unica One"/>
                <a:ea typeface="Unica One"/>
                <a:cs typeface="Unica One"/>
                <a:sym typeface="Unica One"/>
              </a:rPr>
              <a:t>Zwangsgedanken    Zwangshandlungen</a:t>
            </a:r>
            <a:endParaRPr b="0"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●"/>
            </a:pPr>
            <a:r>
              <a:rPr lang="de" sz="1800">
                <a:latin typeface="Coda"/>
                <a:ea typeface="Coda"/>
                <a:cs typeface="Coda"/>
                <a:sym typeface="Coda"/>
              </a:rPr>
              <a:t>Gedanken, Impulse, Vorstellungen</a:t>
            </a:r>
            <a:endParaRPr sz="180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●"/>
            </a:pPr>
            <a:r>
              <a:rPr lang="de" sz="1800">
                <a:latin typeface="Coda"/>
                <a:ea typeface="Coda"/>
                <a:cs typeface="Coda"/>
                <a:sym typeface="Coda"/>
              </a:rPr>
              <a:t>Aufdrängend, wiederholend</a:t>
            </a:r>
            <a:endParaRPr sz="180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●"/>
            </a:pPr>
            <a:r>
              <a:rPr lang="de" sz="1800">
                <a:latin typeface="Coda"/>
                <a:ea typeface="Coda"/>
                <a:cs typeface="Coda"/>
                <a:sym typeface="Coda"/>
              </a:rPr>
              <a:t>Irrational, unkontrollierbar</a:t>
            </a:r>
            <a:endParaRPr sz="180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●"/>
            </a:pPr>
            <a:r>
              <a:rPr lang="de" sz="1800">
                <a:latin typeface="Coda"/>
                <a:ea typeface="Coda"/>
                <a:cs typeface="Coda"/>
                <a:sym typeface="Coda"/>
              </a:rPr>
              <a:t>ZB: Angst vor Infektionen</a:t>
            </a:r>
            <a:endParaRPr sz="1800"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●"/>
            </a:pPr>
            <a:r>
              <a:rPr lang="de" sz="1800" dirty="0">
                <a:latin typeface="Coda"/>
                <a:ea typeface="Coda"/>
                <a:cs typeface="Coda"/>
                <a:sym typeface="Coda"/>
              </a:rPr>
              <a:t>Dazu gezwungen, Unheil abwenden, Leid mildern</a:t>
            </a:r>
            <a:endParaRPr sz="1800" dirty="0"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●"/>
            </a:pPr>
            <a:r>
              <a:rPr lang="de" sz="1800" dirty="0">
                <a:latin typeface="Coda"/>
                <a:ea typeface="Coda"/>
                <a:cs typeface="Coda"/>
                <a:sym typeface="Coda"/>
              </a:rPr>
              <a:t>Kein Zusammenhang zwischen Handlung und Zweck</a:t>
            </a:r>
            <a:endParaRPr sz="1800" dirty="0">
              <a:latin typeface="Coda"/>
              <a:ea typeface="Coda"/>
              <a:cs typeface="Coda"/>
              <a:sym typeface="Cod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oda"/>
              <a:buChar char="●"/>
            </a:pPr>
            <a:r>
              <a:rPr lang="de" sz="1500" dirty="0">
                <a:latin typeface="Coda"/>
                <a:ea typeface="Coda"/>
                <a:cs typeface="Coda"/>
                <a:sym typeface="Coda"/>
              </a:rPr>
              <a:t>ZB: </a:t>
            </a:r>
            <a:r>
              <a:rPr lang="de" sz="1500" dirty="0" smtClean="0">
                <a:latin typeface="Coda"/>
                <a:ea typeface="Coda"/>
                <a:cs typeface="Coda"/>
                <a:sym typeface="Coda"/>
              </a:rPr>
              <a:t>Gefrorenes </a:t>
            </a:r>
            <a:r>
              <a:rPr lang="de" sz="1500" dirty="0">
                <a:latin typeface="Coda"/>
                <a:ea typeface="Coda"/>
                <a:cs typeface="Coda"/>
                <a:sym typeface="Coda"/>
              </a:rPr>
              <a:t>Brokkoli in Teekessel über dem Kopf schwenken gegen Bakterien</a:t>
            </a:r>
            <a:endParaRPr sz="1500" dirty="0"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>
                <a:latin typeface="Unica One"/>
                <a:ea typeface="Unica One"/>
                <a:cs typeface="Unica One"/>
                <a:sym typeface="Unica One"/>
              </a:rPr>
              <a:t>Ab wann ist es eine Zwangsstörung?</a:t>
            </a:r>
            <a:endParaRPr b="0"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Zwangsgedanken die man nicht ignorieren kann obwohl man weiß, dass sie irrelevant sind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Zwangshandlungen die mindestens eine Stunde pro Tag dauern, strengen Regeln folgen und sind ohne realistischen Bezug auf das was verhindert werden soll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50" y="2671250"/>
            <a:ext cx="2532925" cy="20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>
                <a:latin typeface="Unica One"/>
                <a:ea typeface="Unica One"/>
                <a:cs typeface="Unica One"/>
                <a:sym typeface="Unica One"/>
              </a:rPr>
              <a:t>Arten von Zwangsstörungen</a:t>
            </a:r>
            <a:endParaRPr b="0"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Sauberkeits-, Ordnungszwänge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Vermeidung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Vorsichtsmaßnahmen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Kontrollieren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Bestimmte extreme Handlung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0">
                <a:latin typeface="Unica One"/>
                <a:ea typeface="Unica One"/>
                <a:cs typeface="Unica One"/>
                <a:sym typeface="Unica One"/>
              </a:rPr>
              <a:t>Folgen</a:t>
            </a:r>
            <a:endParaRPr b="0"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Zerstört Beziehungen/ Freundschaften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Nervt/ verärgert Mitmenschen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Kein Verständnis von anderen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Verschlimmert depressive Gefühle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Generalisierte Angst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800" y="482375"/>
            <a:ext cx="4384025" cy="45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Unica One"/>
                <a:ea typeface="Unica One"/>
                <a:cs typeface="Unica One"/>
                <a:sym typeface="Unica One"/>
              </a:rPr>
              <a:t>Ätiologie der Zwangsstörung</a:t>
            </a:r>
            <a:endParaRPr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Psychodynamische Theorie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Verhaltenstheoretische und kognitive Theorien</a:t>
            </a:r>
            <a:endParaRPr>
              <a:latin typeface="Coda"/>
              <a:ea typeface="Coda"/>
              <a:cs typeface="Coda"/>
              <a:sym typeface="Cod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da"/>
              <a:ea typeface="Coda"/>
              <a:cs typeface="Coda"/>
              <a:sym typeface="Cod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oda"/>
              <a:buChar char="❏"/>
            </a:pPr>
            <a:r>
              <a:rPr lang="de">
                <a:latin typeface="Coda"/>
                <a:ea typeface="Coda"/>
                <a:cs typeface="Coda"/>
                <a:sym typeface="Coda"/>
              </a:rPr>
              <a:t>Biologische Faktoren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Bildschirmpräsentation (16:9)</PresentationFormat>
  <Paragraphs>231</Paragraphs>
  <Slides>36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Coda</vt:lpstr>
      <vt:lpstr>Unica One</vt:lpstr>
      <vt:lpstr>Lato</vt:lpstr>
      <vt:lpstr>Raleway</vt:lpstr>
      <vt:lpstr>Swiss</vt:lpstr>
      <vt:lpstr>oder auch ,,Zwangsstörungen’’ genannt, wenn man es nicht alphabetisch sortiert</vt:lpstr>
      <vt:lpstr>Was ist das?</vt:lpstr>
      <vt:lpstr>Wer? Wann? Wieso?</vt:lpstr>
      <vt:lpstr>Zwangsgedanken    Zwangshandlungen</vt:lpstr>
      <vt:lpstr>Ab wann ist es eine Zwangsstörung?</vt:lpstr>
      <vt:lpstr>Arten von Zwangsstörungen</vt:lpstr>
      <vt:lpstr>Folgen</vt:lpstr>
      <vt:lpstr>PowerPoint-Präsentation</vt:lpstr>
      <vt:lpstr>Ätiologie der Zwangsstörung</vt:lpstr>
      <vt:lpstr>Psychodynamische Theorie</vt:lpstr>
      <vt:lpstr>Verhaltenstheoretische und kognitive Theorie</vt:lpstr>
      <vt:lpstr>PowerPoint-Präsentation</vt:lpstr>
      <vt:lpstr>Wie kommt es zu Zwangsgedanken?</vt:lpstr>
      <vt:lpstr>PowerPoint-Präsentation</vt:lpstr>
      <vt:lpstr>PowerPoint-Präsentation</vt:lpstr>
      <vt:lpstr>Frontallappen und Basalganglien</vt:lpstr>
      <vt:lpstr>PowerPoint-Präsentation</vt:lpstr>
      <vt:lpstr>Serotonin </vt:lpstr>
      <vt:lpstr>Genetische Komponente</vt:lpstr>
      <vt:lpstr>PowerPoint-Präsentation</vt:lpstr>
      <vt:lpstr>Therapie der Zwangsstörung</vt:lpstr>
      <vt:lpstr>Therapie der Zwangsstörung</vt:lpstr>
      <vt:lpstr>Psychodynamische Therapie </vt:lpstr>
      <vt:lpstr>PowerPoint-Präsentation</vt:lpstr>
      <vt:lpstr>Exposition mit Reaktionsverhinderung</vt:lpstr>
      <vt:lpstr>PowerPoint-Präsentation</vt:lpstr>
      <vt:lpstr>PowerPoint-Präsentation</vt:lpstr>
      <vt:lpstr>Kognitive Verhaltenstherapie </vt:lpstr>
      <vt:lpstr>Biologische Behandlung</vt:lpstr>
      <vt:lpstr>PowerPoint-Präsentation</vt:lpstr>
      <vt:lpstr>PowerPoint-Präsentation</vt:lpstr>
      <vt:lpstr>Zusammenfassung</vt:lpstr>
      <vt:lpstr>Fazit</vt:lpstr>
      <vt:lpstr>Welche Grundunterscheidung trifft man? </vt:lpstr>
      <vt:lpstr>Wie entstehen Zwangsgedanken?</vt:lpstr>
      <vt:lpstr>Typische Behandlungvorschläge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oder auch ,,Zwangsstörungen’’ genannt, wenn man es nicht alphabetisch sortiert</dc:title>
  <cp:lastModifiedBy>Philipp</cp:lastModifiedBy>
  <cp:revision>1</cp:revision>
  <dcterms:modified xsi:type="dcterms:W3CDTF">2020-03-26T18:52:32Z</dcterms:modified>
</cp:coreProperties>
</file>