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3" r:id="rId10"/>
    <p:sldId id="271" r:id="rId11"/>
    <p:sldId id="272" r:id="rId12"/>
    <p:sldId id="273" r:id="rId13"/>
    <p:sldId id="274" r:id="rId14"/>
    <p:sldId id="276" r:id="rId15"/>
    <p:sldId id="275" r:id="rId16"/>
    <p:sldId id="264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B28"/>
    <a:srgbClr val="FFD9FC"/>
    <a:srgbClr val="6230F0"/>
    <a:srgbClr val="A675AB"/>
    <a:srgbClr val="FF66CC"/>
    <a:srgbClr val="3F2741"/>
    <a:srgbClr val="99FF33"/>
    <a:srgbClr val="774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2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26AD4-5B7F-484C-946C-6AF319373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F245D6D-237F-4C1B-A5A4-911AA2D8B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CC1850-307E-46C0-88BC-827BB6A03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7281-D65C-42BD-A02D-2909EB9604D4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28D3D6-2633-4746-9438-F05FD62CC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56A726-FB07-4378-A2A6-26C0336F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EBE6-F90A-49EE-A57A-9797A06E55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91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57B215-96A4-4DF0-A340-CF08C4A9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5744AC0-5DAC-4755-ADC8-55A8C2AA4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8E3A49-C035-4295-AA77-968BD90F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7281-D65C-42BD-A02D-2909EB9604D4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47625C-8D2E-45BB-8A26-524626640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40FEA3-C178-406C-915A-9F86EB38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EBE6-F90A-49EE-A57A-9797A06E55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80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FF3ADA1-D6FC-4C46-864F-9E753C098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505B5BE-EEF0-49F7-9201-3AF35DA3A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4DF816-ECC0-40CC-9CC0-DEE4571D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7281-D65C-42BD-A02D-2909EB9604D4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5A1105-B1A4-4F3E-B8E1-8BA9F929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472B4E-E348-4A86-B61A-241E6CA3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EBE6-F90A-49EE-A57A-9797A06E55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5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8FDA9-8760-47E3-9D84-496401B5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C755B1-16E6-4794-A909-6DB5B271E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41BDC6-D205-48AE-9761-EC568674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7281-D65C-42BD-A02D-2909EB9604D4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B8D5EC-6543-4108-AB7D-01A48F905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A9B6FA-E6EA-4D0E-8BD8-A7A238A39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EBE6-F90A-49EE-A57A-9797A06E55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61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2A95D-999D-4B9D-8D40-26EF51A2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A1DE9A-AD6F-4C83-B12C-669EE80DF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529F43-9C88-4AB3-9023-6681920B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7281-D65C-42BD-A02D-2909EB9604D4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CCC2F0-B79A-40B8-A09A-254C8DCC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80CDA-2268-4804-A1A2-2C432DC2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EBE6-F90A-49EE-A57A-9797A06E55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67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5A144-72D4-4E0E-817B-245F7A83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3B2DDF-4C4F-4409-9C12-664B7F64F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6F167D-00FD-4983-8C34-FAF07722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79137F-AC32-4C28-A571-22C7C74C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7281-D65C-42BD-A02D-2909EB9604D4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521769-561F-4514-98F3-26BE4B063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EEE374-602C-4952-A197-0E8C14D0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EBE6-F90A-49EE-A57A-9797A06E55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57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C7D4E-C556-4D15-955B-62651F541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4A8328-1999-45FE-BE8B-F68C59BA3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A8E4AC-C75F-4FE7-B890-070339A34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DB2175-33E6-4595-8E46-4EC58ADD4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9236B4-236E-4F82-B17F-20E17861E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1BB7BC9-EE99-40AA-809C-36F6D369A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7281-D65C-42BD-A02D-2909EB9604D4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7F1B900-2633-4E36-9391-F018CCDE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28ACF92-1D1E-4763-A66D-3A06BB66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EBE6-F90A-49EE-A57A-9797A06E55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130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1981B-C51B-4235-8F93-9F9A9700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B237CA2-062A-49C2-BE29-B2D9B840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7281-D65C-42BD-A02D-2909EB9604D4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EF8F69-1FDC-40CD-8734-3137C259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AD7608-0604-4E31-9CC8-2999A54D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EBE6-F90A-49EE-A57A-9797A06E55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01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EE8BE22-3270-45E5-A5E7-F0236E72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7281-D65C-42BD-A02D-2909EB9604D4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130691C-BC98-46CB-8BCA-434E198EF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AFB38B-94C1-4523-A7D9-2018EAF6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EBE6-F90A-49EE-A57A-9797A06E55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10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87BDC-56B4-4BFF-874E-D2970108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2DAF76-0E72-4F74-BC32-3CC6C072A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6578B2-3D61-4FF8-A8BE-BE70A03E7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AEF63D-0EF7-4248-B882-B79AD397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7281-D65C-42BD-A02D-2909EB9604D4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83DB3F-CF36-420E-8874-A5AD604C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3CE2F9-3493-400D-9ADC-FA32A780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EBE6-F90A-49EE-A57A-9797A06E55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85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7F52B-9001-4E44-B254-BFAD35FE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2543543-415C-4E5C-8E4F-662EEF898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BFB509-F25B-41DD-9193-76F57AAC2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4D1728-D528-4BF8-9578-2B1BD912B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7281-D65C-42BD-A02D-2909EB9604D4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A8B86A-A646-4ED7-BC4C-E279F4AE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D78B1C-C4F8-468A-A052-EE622B13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EBE6-F90A-49EE-A57A-9797A06E55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05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F56AA8E-C4D3-4869-B990-4D27FCA9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5CF5E7-7A5E-4078-A0FE-BB5B671E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37BE13-AAA8-45DE-9482-E0F90B9E5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07281-D65C-42BD-A02D-2909EB9604D4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5D6904-DD31-4973-BEC6-8DAA86C95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2DF47E-9883-4277-99CE-414EBE69F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EEBE6-F90A-49EE-A57A-9797A06E55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18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flegschaftsvorsitz@lvd.d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flegschaftsvorsitz@lvd.d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vd.de/foerdererverein.htm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926B4FD-819A-4140-A6EE-E7325204C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r="2363" b="26935"/>
          <a:stretch/>
        </p:blipFill>
        <p:spPr bwMode="auto">
          <a:xfrm>
            <a:off x="-85724" y="0"/>
            <a:ext cx="1227772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3EDE34-9463-4F68-9A35-0B3C313C9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1943" y="607219"/>
            <a:ext cx="5554824" cy="2387600"/>
          </a:xfrm>
        </p:spPr>
        <p:txBody>
          <a:bodyPr/>
          <a:lstStyle/>
          <a:p>
            <a:r>
              <a:rPr lang="de-DE" b="1" dirty="0">
                <a:solidFill>
                  <a:srgbClr val="92D050"/>
                </a:solidFill>
                <a:latin typeface="+mn-lt"/>
              </a:rPr>
              <a:t>Das LvD in </a:t>
            </a:r>
            <a:br>
              <a:rPr lang="de-DE" b="1" dirty="0">
                <a:solidFill>
                  <a:srgbClr val="92D050"/>
                </a:solidFill>
                <a:latin typeface="+mn-lt"/>
              </a:rPr>
            </a:br>
            <a:r>
              <a:rPr lang="de-DE" b="1" dirty="0">
                <a:solidFill>
                  <a:srgbClr val="92D050"/>
                </a:solidFill>
                <a:latin typeface="+mn-lt"/>
              </a:rPr>
              <a:t>20 Minuten</a:t>
            </a:r>
          </a:p>
        </p:txBody>
      </p:sp>
    </p:spTree>
    <p:extLst>
      <p:ext uri="{BB962C8B-B14F-4D97-AF65-F5344CB8AC3E}">
        <p14:creationId xmlns:p14="http://schemas.microsoft.com/office/powerpoint/2010/main" val="2680867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79F1400-BBF9-4A55-8903-5C4CCC390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81" y="456312"/>
            <a:ext cx="2572315" cy="9897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570B9F-8FF5-4551-8A03-F7146AB67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7062"/>
            <a:ext cx="9144000" cy="908961"/>
          </a:xfrm>
        </p:spPr>
        <p:txBody>
          <a:bodyPr>
            <a:normAutofit fontScale="90000"/>
          </a:bodyPr>
          <a:lstStyle/>
          <a:p>
            <a:r>
              <a:rPr lang="de-DE" dirty="0"/>
              <a:t>Schulpflegschaft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AB9F89E-2A75-A819-9A2C-ED74E5008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998" y="1446023"/>
            <a:ext cx="6405394" cy="4285363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6E83AE2E-EABD-AB7B-57C0-F04F48D58670}"/>
              </a:ext>
            </a:extLst>
          </p:cNvPr>
          <p:cNvGraphicFramePr>
            <a:graphicFrameLocks noGrp="1"/>
          </p:cNvGraphicFramePr>
          <p:nvPr/>
        </p:nvGraphicFramePr>
        <p:xfrm>
          <a:off x="2429845" y="5749869"/>
          <a:ext cx="7332309" cy="1108131"/>
        </p:xfrm>
        <a:graphic>
          <a:graphicData uri="http://schemas.openxmlformats.org/drawingml/2006/table">
            <a:tbl>
              <a:tblPr/>
              <a:tblGrid>
                <a:gridCol w="7332309">
                  <a:extLst>
                    <a:ext uri="{9D8B030D-6E8A-4147-A177-3AD203B41FA5}">
                      <a16:colId xmlns:a16="http://schemas.microsoft.com/office/drawing/2014/main" val="1244482964"/>
                    </a:ext>
                  </a:extLst>
                </a:gridCol>
              </a:tblGrid>
              <a:tr h="1108131">
                <a:tc>
                  <a:txBody>
                    <a:bodyPr/>
                    <a:lstStyle/>
                    <a:p>
                      <a:pPr algn="ctr" fontAlgn="t"/>
                      <a:r>
                        <a:rPr lang="de-DE" u="none" dirty="0">
                          <a:effectLst/>
                        </a:rPr>
                        <a:t>Th. Löffler (Kl.9+EF) , H. </a:t>
                      </a:r>
                      <a:r>
                        <a:rPr lang="de-DE" u="none" dirty="0" err="1">
                          <a:effectLst/>
                        </a:rPr>
                        <a:t>Milbert</a:t>
                      </a:r>
                      <a:r>
                        <a:rPr lang="de-DE" u="none" dirty="0">
                          <a:effectLst/>
                        </a:rPr>
                        <a:t> (EF), N. Stahl (Kl.7+8), J. Willmund (Kl. 8+Q2)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u="none" dirty="0">
                          <a:effectLst/>
                        </a:rPr>
                        <a:t>Email:  </a:t>
                      </a:r>
                      <a:r>
                        <a:rPr lang="de-DE" u="none" dirty="0">
                          <a:effectLst/>
                          <a:hlinkClick r:id="rId4"/>
                        </a:rPr>
                        <a:t>pflegschaftsvorsitz@lvd.de</a:t>
                      </a:r>
                      <a:endParaRPr lang="de-DE" u="none" dirty="0">
                        <a:effectLst/>
                      </a:endParaRPr>
                    </a:p>
                  </a:txBody>
                  <a:tcPr marL="76200" marR="76200" marT="133350" marB="1047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6E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92276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2D6FF1B2-00E7-5E90-B2A1-683394EEC8A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00606" y="5854802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3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395A9-E59D-4E35-895C-31AB78BA5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99" y="224018"/>
            <a:ext cx="10515600" cy="766916"/>
          </a:xfrm>
        </p:spPr>
        <p:txBody>
          <a:bodyPr/>
          <a:lstStyle/>
          <a:p>
            <a:pPr algn="ctr"/>
            <a:r>
              <a:rPr lang="de-DE" dirty="0"/>
              <a:t>Grundlagen der Schulpflegschaftsarbeit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82BB45ED-A2B5-4B40-8B29-20E56AFB2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761" y="990934"/>
            <a:ext cx="9401367" cy="5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45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4837644-3522-474A-B4AF-D447CC5A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180"/>
            <a:ext cx="10515600" cy="793974"/>
          </a:xfrm>
        </p:spPr>
        <p:txBody>
          <a:bodyPr/>
          <a:lstStyle/>
          <a:p>
            <a:pPr algn="ctr"/>
            <a:r>
              <a:rPr lang="de-DE" dirty="0"/>
              <a:t>Ziele und Aufgaben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9637A55F-155B-47AC-8BB3-74CE650A167B}"/>
              </a:ext>
            </a:extLst>
          </p:cNvPr>
          <p:cNvSpPr txBox="1">
            <a:spLocks/>
          </p:cNvSpPr>
          <p:nvPr/>
        </p:nvSpPr>
        <p:spPr>
          <a:xfrm>
            <a:off x="838200" y="2082737"/>
            <a:ext cx="10515600" cy="4576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/>
              <a:t>Informationsschnittstelle und Interessenvertreter</a:t>
            </a:r>
          </a:p>
          <a:p>
            <a:pPr lvl="1"/>
            <a:r>
              <a:rPr lang="de-DE" sz="2800" dirty="0"/>
              <a:t>Verstehen und Verständnis schaffen</a:t>
            </a:r>
          </a:p>
          <a:p>
            <a:r>
              <a:rPr lang="de-DE" dirty="0"/>
              <a:t>Unterstützung Schule und Eltern</a:t>
            </a:r>
          </a:p>
          <a:p>
            <a:pPr lvl="1"/>
            <a:r>
              <a:rPr lang="de-DE" sz="2800" dirty="0"/>
              <a:t>Vor Ort z.B. Tag der offenen Tür, Elterninformationsabende</a:t>
            </a:r>
          </a:p>
          <a:p>
            <a:pPr lvl="1"/>
            <a:r>
              <a:rPr lang="de-DE" sz="2800" dirty="0"/>
              <a:t>Zu Hause z.B. Umsetzung/Nutzung digitale Schulbücher/iPads Kl. 8</a:t>
            </a:r>
          </a:p>
          <a:p>
            <a:pPr lvl="1"/>
            <a:r>
              <a:rPr lang="de-DE" sz="2800" dirty="0"/>
              <a:t>Extern z.B. Schulausschusssitzungen der Stadt</a:t>
            </a:r>
          </a:p>
          <a:p>
            <a:r>
              <a:rPr lang="de-DE" dirty="0"/>
              <a:t>Schulkonferenz und Förderverein</a:t>
            </a:r>
          </a:p>
          <a:p>
            <a:r>
              <a:rPr lang="de-DE" dirty="0"/>
              <a:t>Stadtschulpflegschaft und Landeselternschaft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C0A3BE-E98F-3BBC-78DD-C08E86152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81" y="456312"/>
            <a:ext cx="2572315" cy="98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1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1B889-D888-BA71-7552-2E3F85EB9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FDFFDECF-9866-E654-2D85-2F5155CF6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180"/>
            <a:ext cx="10515600" cy="793974"/>
          </a:xfrm>
        </p:spPr>
        <p:txBody>
          <a:bodyPr/>
          <a:lstStyle/>
          <a:p>
            <a:pPr algn="ctr"/>
            <a:r>
              <a:rPr lang="de-DE" dirty="0"/>
              <a:t>Vorstand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C98527-3064-E303-A3A4-74453F109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6" y="255863"/>
            <a:ext cx="2840669" cy="89868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12D7038-8903-5D51-08F2-7F32E3857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37" y="1552159"/>
            <a:ext cx="7712364" cy="4134637"/>
          </a:xfrm>
          <a:prstGeom prst="rect">
            <a:avLst/>
          </a:prstGeom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A33F316E-5AF2-AD3B-7EE2-F4E401A359FF}"/>
              </a:ext>
            </a:extLst>
          </p:cNvPr>
          <p:cNvGraphicFramePr>
            <a:graphicFrameLocks noGrp="1"/>
          </p:cNvGraphicFramePr>
          <p:nvPr/>
        </p:nvGraphicFramePr>
        <p:xfrm>
          <a:off x="2456873" y="5749869"/>
          <a:ext cx="7305281" cy="1108131"/>
        </p:xfrm>
        <a:graphic>
          <a:graphicData uri="http://schemas.openxmlformats.org/drawingml/2006/table">
            <a:tbl>
              <a:tblPr/>
              <a:tblGrid>
                <a:gridCol w="7305281">
                  <a:extLst>
                    <a:ext uri="{9D8B030D-6E8A-4147-A177-3AD203B41FA5}">
                      <a16:colId xmlns:a16="http://schemas.microsoft.com/office/drawing/2014/main" val="1244482964"/>
                    </a:ext>
                  </a:extLst>
                </a:gridCol>
              </a:tblGrid>
              <a:tr h="1108131">
                <a:tc>
                  <a:txBody>
                    <a:bodyPr/>
                    <a:lstStyle/>
                    <a:p>
                      <a:pPr algn="ctr" fontAlgn="t"/>
                      <a:r>
                        <a:rPr lang="de-DE" u="none" dirty="0">
                          <a:effectLst/>
                        </a:rPr>
                        <a:t>M. Seidel , J. Willmund, B. Waerder, C. Juffernbruch, M. Dugal, M. Türk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u="none" dirty="0">
                          <a:effectLst/>
                        </a:rPr>
                        <a:t>Email:  </a:t>
                      </a:r>
                      <a:r>
                        <a:rPr lang="de-DE" u="none" dirty="0">
                          <a:effectLst/>
                          <a:hlinkClick r:id="rId4"/>
                        </a:rPr>
                        <a:t>foerderverein@lvd.de</a:t>
                      </a:r>
                      <a:endParaRPr lang="de-DE" u="none" dirty="0">
                        <a:effectLst/>
                      </a:endParaRPr>
                    </a:p>
                  </a:txBody>
                  <a:tcPr marL="76200" marR="76200" marT="133350" marB="1047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6E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922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449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1CCE3-1C44-3BBA-2332-A09CE021A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B6F8786-5F62-FD66-FA73-350DB8910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180"/>
            <a:ext cx="10515600" cy="793974"/>
          </a:xfrm>
        </p:spPr>
        <p:txBody>
          <a:bodyPr/>
          <a:lstStyle/>
          <a:p>
            <a:pPr algn="ctr"/>
            <a:r>
              <a:rPr lang="de-DE" dirty="0"/>
              <a:t>Ziele und Aufgaben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954206F4-3104-F553-6276-600B8FA32BCB}"/>
              </a:ext>
            </a:extLst>
          </p:cNvPr>
          <p:cNvSpPr txBox="1">
            <a:spLocks/>
          </p:cNvSpPr>
          <p:nvPr/>
        </p:nvSpPr>
        <p:spPr>
          <a:xfrm>
            <a:off x="838200" y="1646471"/>
            <a:ext cx="10515600" cy="495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gemeinnütziger Verein der Freunde, Förderer und Ehemaligen</a:t>
            </a:r>
          </a:p>
          <a:p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Zweck ist die Beschaffung von Mitteln zur Förderung  des Schulbetriebs und der Bildung</a:t>
            </a:r>
          </a:p>
          <a:p>
            <a:r>
              <a:rPr lang="de-DE" dirty="0"/>
              <a:t>Rund 400 Mitglieder </a:t>
            </a:r>
          </a:p>
          <a:p>
            <a:r>
              <a:rPr lang="de-DE" dirty="0"/>
              <a:t>Mindestbeitrag 20,- € jährlich f. priv. Pers </a:t>
            </a:r>
          </a:p>
          <a:p>
            <a:r>
              <a:rPr lang="de-DE" dirty="0"/>
              <a:t>Spenden (</a:t>
            </a:r>
            <a:r>
              <a:rPr lang="de-DE" dirty="0" err="1"/>
              <a:t>Spk</a:t>
            </a:r>
            <a:r>
              <a:rPr lang="de-DE" dirty="0"/>
              <a:t> KK, VB GK, SPARDA u.a.) Fördermittel (NRW, Stadt, u.a.)</a:t>
            </a:r>
          </a:p>
          <a:p>
            <a:r>
              <a:rPr lang="de-DE" dirty="0"/>
              <a:t>8 angestellte Mitarbeiterinnen u. 7 </a:t>
            </a:r>
            <a:r>
              <a:rPr lang="de-DE" dirty="0" err="1"/>
              <a:t>SuS</a:t>
            </a:r>
            <a:r>
              <a:rPr lang="de-DE" dirty="0"/>
              <a:t>-Helfer, 7 Dozenten </a:t>
            </a:r>
          </a:p>
          <a:p>
            <a:r>
              <a:rPr lang="de-DE" dirty="0"/>
              <a:t>61 </a:t>
            </a:r>
            <a:r>
              <a:rPr lang="de-DE" dirty="0" err="1"/>
              <a:t>ehrenamtl</a:t>
            </a:r>
            <a:r>
              <a:rPr lang="de-DE" dirty="0"/>
              <a:t>. aktive Mitglieder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SJ24/25 Fördermittel 30.000 € </a:t>
            </a:r>
            <a:r>
              <a:rPr lang="de-DE" dirty="0"/>
              <a:t>(verteilt auf 4 Fördertöpfe)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4494AF-CA03-E75A-D6CA-EE325E056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6" y="255863"/>
            <a:ext cx="2840669" cy="89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44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56C59-8136-C895-9CF9-74DBAEC25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F312E44-66FA-6683-9C68-5EBB7C2B2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180"/>
            <a:ext cx="10515600" cy="793974"/>
          </a:xfrm>
        </p:spPr>
        <p:txBody>
          <a:bodyPr/>
          <a:lstStyle/>
          <a:p>
            <a:pPr algn="ctr"/>
            <a:r>
              <a:rPr lang="de-DE" dirty="0"/>
              <a:t>Geschäftsbereiche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233E502B-FA4D-EDFD-8767-352128A3B857}"/>
              </a:ext>
            </a:extLst>
          </p:cNvPr>
          <p:cNvSpPr txBox="1">
            <a:spLocks/>
          </p:cNvSpPr>
          <p:nvPr/>
        </p:nvSpPr>
        <p:spPr>
          <a:xfrm>
            <a:off x="534033" y="1452861"/>
            <a:ext cx="3706091" cy="2870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Café Luise</a:t>
            </a:r>
          </a:p>
          <a:p>
            <a:pPr marL="0" indent="0" algn="ctr">
              <a:buNone/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Claudia Hoenen-Bartz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814EC56-3D34-EA5E-4701-55D5AF0E8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6" y="255863"/>
            <a:ext cx="2840669" cy="89868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94EE58F-51CB-5860-0E2B-193A32015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17" y="2297834"/>
            <a:ext cx="2700576" cy="1842077"/>
          </a:xfrm>
          <a:prstGeom prst="rect">
            <a:avLst/>
          </a:prstGeom>
        </p:spPr>
      </p:pic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928859AB-1F02-8BBF-CE2C-C7CBA7B3B706}"/>
              </a:ext>
            </a:extLst>
          </p:cNvPr>
          <p:cNvSpPr txBox="1">
            <a:spLocks/>
          </p:cNvSpPr>
          <p:nvPr/>
        </p:nvSpPr>
        <p:spPr>
          <a:xfrm>
            <a:off x="3765587" y="1452861"/>
            <a:ext cx="3706091" cy="2870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Band</a:t>
            </a:r>
          </a:p>
          <a:p>
            <a:pPr marL="0" indent="0" algn="ctr">
              <a:buNone/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Markus Türk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EDAFCD5-A309-FA5F-3F68-45844713D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124" y="2297834"/>
            <a:ext cx="2757016" cy="1859588"/>
          </a:xfrm>
          <a:prstGeom prst="rect">
            <a:avLst/>
          </a:prstGeom>
        </p:spPr>
      </p:pic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95B28DAE-5F0A-5CD9-0BD0-A08876603C3B}"/>
              </a:ext>
            </a:extLst>
          </p:cNvPr>
          <p:cNvSpPr txBox="1">
            <a:spLocks/>
          </p:cNvSpPr>
          <p:nvPr/>
        </p:nvSpPr>
        <p:spPr>
          <a:xfrm>
            <a:off x="7408405" y="1452861"/>
            <a:ext cx="3706091" cy="2870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HA-Betreuung </a:t>
            </a:r>
          </a:p>
          <a:p>
            <a:pPr marL="0" indent="0" algn="ctr">
              <a:buNone/>
            </a:pP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 Lehr-Faust / Christa Juffernbruch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08492B4-B4DA-677B-B994-C17FED4B9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215" y="2274113"/>
            <a:ext cx="2749597" cy="1865798"/>
          </a:xfrm>
          <a:prstGeom prst="rect">
            <a:avLst/>
          </a:prstGeom>
        </p:spPr>
      </p:pic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8118B95F-F3B5-DAE8-8ECF-7642C12AC710}"/>
              </a:ext>
            </a:extLst>
          </p:cNvPr>
          <p:cNvSpPr txBox="1">
            <a:spLocks/>
          </p:cNvSpPr>
          <p:nvPr/>
        </p:nvSpPr>
        <p:spPr>
          <a:xfrm>
            <a:off x="824433" y="4315248"/>
            <a:ext cx="3125290" cy="234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 bis Fr 8:00-13:30</a:t>
            </a:r>
          </a:p>
          <a:p>
            <a:pPr marL="0" indent="0" algn="ctr">
              <a:buNone/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Frisch zubereitete Snacks ab 0,80 €</a:t>
            </a:r>
          </a:p>
          <a:p>
            <a:pPr marL="0" indent="0" algn="ctr">
              <a:buNone/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Belegte Brötchen, Obstsalat, Salat, Brezeln, Pizza-Brötchen, Hot-Dog, Wraps </a:t>
            </a:r>
          </a:p>
          <a:p>
            <a:pPr marL="0" indent="0" algn="ctr">
              <a:buNone/>
            </a:pP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Getränke ab 0,60 €</a:t>
            </a:r>
          </a:p>
          <a:p>
            <a:pPr marL="0" indent="0" algn="ctr">
              <a:buNone/>
            </a:pP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(Kakao, Apfel-Schorle, Kaffee …)</a:t>
            </a:r>
          </a:p>
          <a:p>
            <a:pPr marL="0" indent="0" algn="ctr">
              <a:buNone/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Nachhaltiges Mehrweg-System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F430BD52-569A-51C9-0721-FF5C8194D4D8}"/>
              </a:ext>
            </a:extLst>
          </p:cNvPr>
          <p:cNvSpPr txBox="1">
            <a:spLocks/>
          </p:cNvSpPr>
          <p:nvPr/>
        </p:nvSpPr>
        <p:spPr>
          <a:xfrm>
            <a:off x="3905319" y="4315248"/>
            <a:ext cx="3426625" cy="23414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1h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Instumental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+ 1h Band</a:t>
            </a:r>
          </a:p>
          <a:p>
            <a:pPr marL="0" indent="0" algn="ctr">
              <a:buNone/>
            </a:pPr>
            <a:r>
              <a:rPr lang="de-DE" sz="1050" b="0" i="0" dirty="0">
                <a:effectLst/>
                <a:latin typeface="Source Sans Pro" panose="020B0503030403020204" pitchFamily="34" charset="0"/>
              </a:rPr>
              <a:t> </a:t>
            </a:r>
            <a:r>
              <a:rPr lang="de-DE" sz="1400" b="0" i="0" dirty="0">
                <a:effectLst/>
                <a:latin typeface="Source Sans Pro" panose="020B0503030403020204" pitchFamily="34" charset="0"/>
              </a:rPr>
              <a:t>Trom­pete, Posaune, Saxo­phon, E-Gitarre,   E-Bass, Schlag­zeug und Key­board</a:t>
            </a:r>
            <a:r>
              <a:rPr lang="de-DE" sz="1050" b="0" i="0" dirty="0">
                <a:effectLst/>
                <a:latin typeface="Source Sans Pro" panose="020B0503030403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de-DE" sz="1400" b="0" i="0" dirty="0">
                <a:effectLst/>
                <a:latin typeface="Source Sans Pro" panose="020B0503030403020204" pitchFamily="34" charset="0"/>
              </a:rPr>
              <a:t>In den Klas­sen 5 und 6 eine Stunde pro Woche Instru­men­tal­un­ter­richt (max. 4 Schüler). Bei Bedarf werden Instru­mente durch den </a:t>
            </a:r>
            <a:r>
              <a:rPr lang="de-DE" sz="1400" b="0" i="0" u="none" strike="noStrike" dirty="0">
                <a:effectLst/>
                <a:latin typeface="Source Sans Pro" panose="020B0503030403020204" pitchFamily="34" charset="0"/>
                <a:hlinkClick r:id="rId6" tooltip="Förderverein des Lv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Förder­verein des LvD</a:t>
            </a:r>
            <a:r>
              <a:rPr lang="de-DE" sz="1400" b="0" i="0" dirty="0">
                <a:effectLst/>
                <a:latin typeface="Source Sans Pro" panose="020B0503030403020204" pitchFamily="34" charset="0"/>
              </a:rPr>
              <a:t> zur Ver­fü­gung gestellt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de-DE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45,- € mtl. Instrumenten-Dozent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ggf. 10,- € mtl. Leihgebühr Instrument</a:t>
            </a:r>
            <a:endParaRPr lang="de-DE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3" name="Inhaltsplatzhalter 4">
            <a:extLst>
              <a:ext uri="{FF2B5EF4-FFF2-40B4-BE49-F238E27FC236}">
                <a16:creationId xmlns:a16="http://schemas.microsoft.com/office/drawing/2014/main" id="{2B024A8E-E8F1-6DE9-B458-1F2274D19B20}"/>
              </a:ext>
            </a:extLst>
          </p:cNvPr>
          <p:cNvSpPr txBox="1">
            <a:spLocks/>
          </p:cNvSpPr>
          <p:nvPr/>
        </p:nvSpPr>
        <p:spPr>
          <a:xfrm>
            <a:off x="7709853" y="4315248"/>
            <a:ext cx="3170584" cy="2542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 bis Do bis 15 /16 Uhr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1050" b="0" i="0" dirty="0">
                <a:effectLst/>
                <a:latin typeface="Source Sans Pro" panose="020B0503030403020204" pitchFamily="34" charset="0"/>
              </a:rPr>
              <a:t>    </a:t>
            </a:r>
            <a:r>
              <a:rPr lang="de-DE" sz="1400" b="0" i="0" dirty="0">
                <a:effectLst/>
                <a:latin typeface="Source Sans Pro" panose="020B0503030403020204" pitchFamily="34" charset="0"/>
              </a:rPr>
              <a:t>13:20 Uhr endet Unterricht, Lehrkraft    	begleitet </a:t>
            </a:r>
            <a:r>
              <a:rPr lang="de-DE" sz="1400" b="0" i="0" dirty="0" err="1">
                <a:effectLst/>
                <a:latin typeface="Source Sans Pro" panose="020B0503030403020204" pitchFamily="34" charset="0"/>
              </a:rPr>
              <a:t>SuS</a:t>
            </a:r>
            <a:r>
              <a:rPr lang="de-DE" sz="1400" b="0" i="0" dirty="0">
                <a:effectLst/>
                <a:latin typeface="Source Sans Pro" panose="020B0503030403020204" pitchFamily="34" charset="0"/>
              </a:rPr>
              <a:t> zur Mensa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1400" b="0" i="0" dirty="0">
                <a:effectLst/>
                <a:latin typeface="Source Sans Pro" panose="020B0503030403020204" pitchFamily="34" charset="0"/>
              </a:rPr>
              <a:t>   14:00-15:00 Lernzeit (HA/</a:t>
            </a:r>
            <a:r>
              <a:rPr lang="de-DE" sz="1400" b="0" i="0" dirty="0" err="1">
                <a:effectLst/>
                <a:latin typeface="Source Sans Pro" panose="020B0503030403020204" pitchFamily="34" charset="0"/>
              </a:rPr>
              <a:t>Übezeit</a:t>
            </a:r>
            <a:r>
              <a:rPr lang="de-DE" sz="1400" b="0" i="0" dirty="0">
                <a:effectLst/>
                <a:latin typeface="Source Sans Pro" panose="020B0503030403020204" pitchFamily="34" charset="0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1400" dirty="0">
                <a:latin typeface="Source Sans Pro" panose="020B0503030403020204" pitchFamily="34" charset="0"/>
              </a:rPr>
              <a:t>   15:00-16:00 Beschäftigung / Bewegung</a:t>
            </a:r>
          </a:p>
          <a:p>
            <a:pPr marL="0" indent="0" algn="ctr">
              <a:buNone/>
            </a:pPr>
            <a:r>
              <a:rPr lang="de-DE" sz="1400" b="1" dirty="0">
                <a:latin typeface="Source Sans Pro" panose="020B0503030403020204" pitchFamily="34" charset="0"/>
              </a:rPr>
              <a:t>Betreuungstage für ein Halbjahr frei wählbar </a:t>
            </a:r>
            <a:r>
              <a:rPr lang="de-DE" sz="1400" dirty="0">
                <a:latin typeface="Source Sans Pro" panose="020B0503030403020204" pitchFamily="34" charset="0"/>
              </a:rPr>
              <a:t>(bis 15 </a:t>
            </a:r>
            <a:r>
              <a:rPr lang="de-DE" sz="1400" dirty="0" err="1">
                <a:latin typeface="Source Sans Pro" panose="020B0503030403020204" pitchFamily="34" charset="0"/>
              </a:rPr>
              <a:t>od</a:t>
            </a:r>
            <a:r>
              <a:rPr lang="de-DE" sz="1400" dirty="0">
                <a:latin typeface="Source Sans Pro" panose="020B0503030403020204" pitchFamily="34" charset="0"/>
              </a:rPr>
              <a:t> 16 Uhr)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de-DE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10,- € mtl. pro gewählten Wochentag 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8,- € mtl. Mitglieder FV pro Wochentag</a:t>
            </a:r>
            <a:endParaRPr lang="de-DE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de-DE" sz="1400" b="0" i="0" dirty="0">
              <a:effectLst/>
              <a:latin typeface="Source Sans Pro" panose="020B0503030403020204" pitchFamily="34" charset="0"/>
            </a:endParaRPr>
          </a:p>
          <a:p>
            <a:pPr marL="0" indent="0" algn="ctr">
              <a:buNone/>
            </a:pPr>
            <a:endParaRPr lang="de-DE" sz="1050" b="0" i="0" dirty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9866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926B4FD-819A-4140-A6EE-E7325204C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8" r="2363" b="26935"/>
          <a:stretch/>
        </p:blipFill>
        <p:spPr bwMode="auto">
          <a:xfrm>
            <a:off x="0" y="0"/>
            <a:ext cx="12277724" cy="6840000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3EDE34-9463-4F68-9A35-0B3C313C9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1114" y="1618813"/>
            <a:ext cx="7007290" cy="1379233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99FF33"/>
                </a:solidFill>
                <a:latin typeface="+mn-lt"/>
              </a:rPr>
              <a:t>Vielen Dank für Ihre Aufmerksamkeit!</a:t>
            </a:r>
            <a:br>
              <a:rPr lang="de-DE" b="1" dirty="0">
                <a:solidFill>
                  <a:srgbClr val="99FF33"/>
                </a:solidFill>
                <a:latin typeface="+mn-lt"/>
              </a:rPr>
            </a:br>
            <a:endParaRPr lang="de-DE" sz="2200" b="1" dirty="0">
              <a:solidFill>
                <a:srgbClr val="99FF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277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926B4FD-819A-4140-A6EE-E7325204C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8" r="2363" b="26935"/>
          <a:stretch/>
        </p:blipFill>
        <p:spPr bwMode="auto">
          <a:xfrm>
            <a:off x="0" y="75157"/>
            <a:ext cx="12192000" cy="6840000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3EDE34-9463-4F68-9A35-0B3C313C9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268" y="489961"/>
            <a:ext cx="8990176" cy="1357873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„Miteinander leben und lernen im Gleichgewicht“ </a:t>
            </a:r>
            <a:br>
              <a:rPr lang="de-DE" b="1" dirty="0">
                <a:solidFill>
                  <a:schemeClr val="bg1"/>
                </a:solidFill>
                <a:latin typeface="+mn-lt"/>
              </a:rPr>
            </a:br>
            <a:r>
              <a:rPr lang="de-DE" sz="2200" b="1" dirty="0">
                <a:solidFill>
                  <a:schemeClr val="bg1"/>
                </a:solidFill>
                <a:latin typeface="+mn-lt"/>
              </a:rPr>
              <a:t>(Benedikt Waerder, Schulleiter)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3098FBA-F78D-4B05-BCA3-BCD86BB0A4A1}"/>
              </a:ext>
            </a:extLst>
          </p:cNvPr>
          <p:cNvSpPr txBox="1"/>
          <p:nvPr/>
        </p:nvSpPr>
        <p:spPr>
          <a:xfrm>
            <a:off x="181627" y="1979357"/>
            <a:ext cx="1179951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100" dirty="0">
                <a:solidFill>
                  <a:schemeClr val="bg1"/>
                </a:solidFill>
              </a:rPr>
              <a:t>Wir sind eine </a:t>
            </a:r>
            <a:r>
              <a:rPr lang="de-DE" sz="2100" b="1" dirty="0">
                <a:solidFill>
                  <a:schemeClr val="bg1"/>
                </a:solidFill>
              </a:rPr>
              <a:t>„gute gesunde Schule“ </a:t>
            </a:r>
            <a:r>
              <a:rPr lang="de-DE" sz="2100" dirty="0">
                <a:solidFill>
                  <a:schemeClr val="bg1"/>
                </a:solidFill>
              </a:rPr>
              <a:t>(Zertifikat 2017 und 2022)  und entwickeln diesen Anspruch weiter.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100" dirty="0">
                <a:solidFill>
                  <a:schemeClr val="bg1"/>
                </a:solidFill>
              </a:rPr>
              <a:t>Wir wollen eine Schule sein, die </a:t>
            </a:r>
            <a:r>
              <a:rPr lang="de-DE" sz="2100" b="1" dirty="0">
                <a:solidFill>
                  <a:schemeClr val="bg1"/>
                </a:solidFill>
              </a:rPr>
              <a:t>Interessen weckt </a:t>
            </a:r>
            <a:r>
              <a:rPr lang="de-DE" sz="2100" dirty="0">
                <a:solidFill>
                  <a:schemeClr val="bg1"/>
                </a:solidFill>
              </a:rPr>
              <a:t>und die </a:t>
            </a:r>
            <a:r>
              <a:rPr lang="de-DE" sz="2100" b="1" dirty="0">
                <a:solidFill>
                  <a:schemeClr val="bg1"/>
                </a:solidFill>
              </a:rPr>
              <a:t>Freude am Lernen fördert</a:t>
            </a:r>
            <a:r>
              <a:rPr lang="de-DE" sz="21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100" dirty="0">
                <a:solidFill>
                  <a:schemeClr val="bg1"/>
                </a:solidFill>
              </a:rPr>
              <a:t>Wir fördern </a:t>
            </a:r>
            <a:r>
              <a:rPr lang="de-DE" sz="2100" b="1" dirty="0">
                <a:solidFill>
                  <a:schemeClr val="bg1"/>
                </a:solidFill>
              </a:rPr>
              <a:t>lebendiges Lernen in authentischen Zusammenhängen.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100" dirty="0">
                <a:solidFill>
                  <a:schemeClr val="bg1"/>
                </a:solidFill>
              </a:rPr>
              <a:t>Wir führen eine </a:t>
            </a:r>
            <a:r>
              <a:rPr lang="de-DE" sz="2100" b="1" dirty="0">
                <a:solidFill>
                  <a:schemeClr val="bg1"/>
                </a:solidFill>
              </a:rPr>
              <a:t>intensive Neigungsförderung </a:t>
            </a:r>
            <a:r>
              <a:rPr lang="de-DE" sz="2100" dirty="0">
                <a:solidFill>
                  <a:schemeClr val="bg1"/>
                </a:solidFill>
              </a:rPr>
              <a:t>durch und bieten zahlreiche AGs und Wettbewerbe an.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100" b="1" dirty="0">
                <a:solidFill>
                  <a:schemeClr val="bg1"/>
                </a:solidFill>
              </a:rPr>
              <a:t>„Entdecke, was Du kannst“ </a:t>
            </a:r>
            <a:r>
              <a:rPr lang="de-DE" sz="2100" dirty="0">
                <a:solidFill>
                  <a:schemeClr val="bg1"/>
                </a:solidFill>
              </a:rPr>
              <a:t>ist das Motto der </a:t>
            </a:r>
            <a:r>
              <a:rPr lang="de-DE" sz="2100" b="1" dirty="0">
                <a:solidFill>
                  <a:schemeClr val="bg1"/>
                </a:solidFill>
              </a:rPr>
              <a:t>Portfoliotage.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100" b="1" dirty="0">
                <a:solidFill>
                  <a:schemeClr val="bg1"/>
                </a:solidFill>
              </a:rPr>
              <a:t>Wer ans </a:t>
            </a:r>
            <a:r>
              <a:rPr lang="de-DE" sz="2100" b="1" dirty="0" err="1">
                <a:solidFill>
                  <a:schemeClr val="bg1"/>
                </a:solidFill>
              </a:rPr>
              <a:t>LvD</a:t>
            </a:r>
            <a:r>
              <a:rPr lang="de-DE" sz="2100" b="1" dirty="0">
                <a:solidFill>
                  <a:schemeClr val="bg1"/>
                </a:solidFill>
              </a:rPr>
              <a:t> kommt, wird gefördert und aufgefangen.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100" b="1" dirty="0">
                <a:solidFill>
                  <a:schemeClr val="bg1"/>
                </a:solidFill>
              </a:rPr>
              <a:t>Wir unterstützen uns gegenseitig: </a:t>
            </a:r>
            <a:r>
              <a:rPr lang="de-DE" sz="2100" dirty="0">
                <a:solidFill>
                  <a:schemeClr val="bg1"/>
                </a:solidFill>
              </a:rPr>
              <a:t>Schüler/innen, Lehrkräfte, Eltern und Kooperationspartner.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100" b="1" dirty="0">
                <a:solidFill>
                  <a:schemeClr val="bg1"/>
                </a:solidFill>
              </a:rPr>
              <a:t>Impulse kommen häufig „von unten“: </a:t>
            </a:r>
            <a:r>
              <a:rPr lang="de-DE" sz="2100" dirty="0">
                <a:solidFill>
                  <a:schemeClr val="bg1"/>
                </a:solidFill>
              </a:rPr>
              <a:t>Schüler, Eltern, Lehrkräfte bringen Ideen ein.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100" b="1" dirty="0">
                <a:solidFill>
                  <a:schemeClr val="bg1"/>
                </a:solidFill>
              </a:rPr>
              <a:t>Prozesse entwickeln sich im gemeinsamen Tun </a:t>
            </a:r>
            <a:r>
              <a:rPr lang="de-DE" sz="2100" dirty="0">
                <a:solidFill>
                  <a:schemeClr val="bg1"/>
                </a:solidFill>
              </a:rPr>
              <a:t>in Steuergruppen und Projekten </a:t>
            </a:r>
            <a:r>
              <a:rPr lang="de-DE" sz="2100" b="1" dirty="0">
                <a:solidFill>
                  <a:schemeClr val="bg1"/>
                </a:solidFill>
              </a:rPr>
              <a:t>weiter.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100" b="1" dirty="0">
                <a:solidFill>
                  <a:schemeClr val="bg1"/>
                </a:solidFill>
              </a:rPr>
              <a:t>Dabei haben wir die Digitalisierung und gesellschaftliche Veränderungen im Blick.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2396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926B4FD-819A-4140-A6EE-E7325204C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8" r="2363" b="26935"/>
          <a:stretch/>
        </p:blipFill>
        <p:spPr bwMode="auto">
          <a:xfrm>
            <a:off x="-85724" y="0"/>
            <a:ext cx="12277724" cy="6840000"/>
          </a:xfrm>
          <a:prstGeom prst="rect">
            <a:avLst/>
          </a:prstGeom>
          <a:noFill/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931491C7-E4B0-4CAD-812D-AFE765D16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3490" y="162370"/>
            <a:ext cx="6559594" cy="1350800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3F2741"/>
                </a:solidFill>
                <a:latin typeface="+mn-lt"/>
              </a:rPr>
              <a:t>„ Sanfter Übergang“ </a:t>
            </a:r>
            <a:br>
              <a:rPr lang="de-DE" b="1" dirty="0">
                <a:solidFill>
                  <a:srgbClr val="3F2741"/>
                </a:solidFill>
                <a:latin typeface="+mn-lt"/>
              </a:rPr>
            </a:br>
            <a:r>
              <a:rPr lang="de-DE" sz="2200" b="1" dirty="0">
                <a:solidFill>
                  <a:srgbClr val="3F2741"/>
                </a:solidFill>
                <a:latin typeface="+mn-lt"/>
              </a:rPr>
              <a:t>(Alexander Bauer, Erprobungsstufe)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60D162-C847-4310-AC8E-815FB98F4548}"/>
              </a:ext>
            </a:extLst>
          </p:cNvPr>
          <p:cNvSpPr txBox="1"/>
          <p:nvPr/>
        </p:nvSpPr>
        <p:spPr>
          <a:xfrm>
            <a:off x="458781" y="1675540"/>
            <a:ext cx="1158224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3F2741"/>
                </a:solidFill>
              </a:rPr>
              <a:t>Jedes Kind ist anders</a:t>
            </a:r>
            <a:r>
              <a:rPr lang="de-DE" sz="2200" dirty="0">
                <a:solidFill>
                  <a:srgbClr val="3F2741"/>
                </a:solidFill>
              </a:rPr>
              <a:t>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3F2741"/>
                </a:solidFill>
              </a:rPr>
              <a:t>Wir berücksichtigen Entwicklungsstand und Vorerfahrungen.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3F2741"/>
                </a:solidFill>
              </a:rPr>
              <a:t>Wir gehen konstruktiv mit unterschiedlichen Haltungen und Erwartungen 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3F2741"/>
                </a:solidFill>
              </a:rPr>
              <a:t>Wir fördern die Bildung einer Klassengemeinschaft</a:t>
            </a:r>
            <a:r>
              <a:rPr lang="de-DE" sz="2200" dirty="0">
                <a:solidFill>
                  <a:srgbClr val="3F2741"/>
                </a:solidFill>
              </a:rPr>
              <a:t>: </a:t>
            </a:r>
          </a:p>
          <a:p>
            <a:pPr lvl="1"/>
            <a:r>
              <a:rPr lang="de-DE" sz="2200" dirty="0">
                <a:solidFill>
                  <a:srgbClr val="3F2741"/>
                </a:solidFill>
              </a:rPr>
              <a:t>	</a:t>
            </a:r>
            <a:r>
              <a:rPr lang="de-DE" sz="2000" dirty="0">
                <a:solidFill>
                  <a:srgbClr val="3F2741"/>
                </a:solidFill>
              </a:rPr>
              <a:t>Zukunftsorientierte Klassenbildung, Kennenlernnachmittag, Klassenlehrerstunde, Teambildungstage,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3F2741"/>
                </a:solidFill>
              </a:rPr>
              <a:t>Wir fördern die Integration in die Schulgemeinschaft</a:t>
            </a:r>
            <a:r>
              <a:rPr lang="de-DE" sz="2200" dirty="0">
                <a:solidFill>
                  <a:srgbClr val="3F2741"/>
                </a:solidFill>
              </a:rPr>
              <a:t>: </a:t>
            </a:r>
          </a:p>
          <a:p>
            <a:pPr lvl="1"/>
            <a:r>
              <a:rPr lang="de-DE" sz="2200" dirty="0">
                <a:solidFill>
                  <a:srgbClr val="3F2741"/>
                </a:solidFill>
              </a:rPr>
              <a:t>	</a:t>
            </a:r>
            <a:r>
              <a:rPr lang="de-DE" sz="2000" dirty="0">
                <a:solidFill>
                  <a:srgbClr val="3F2741"/>
                </a:solidFill>
              </a:rPr>
              <a:t>Klassenübergreifende AGs und Projekte, SV-Aktionen (z.B. </a:t>
            </a:r>
            <a:r>
              <a:rPr lang="de-DE" sz="2000" dirty="0" err="1">
                <a:solidFill>
                  <a:srgbClr val="3F2741"/>
                </a:solidFill>
              </a:rPr>
              <a:t>Aulaübernachtung</a:t>
            </a:r>
            <a:r>
              <a:rPr lang="de-DE" sz="2000" dirty="0">
                <a:solidFill>
                  <a:srgbClr val="3F2741"/>
                </a:solidFill>
              </a:rPr>
              <a:t>), Portfoliotage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3F2741"/>
                </a:solidFill>
              </a:rPr>
              <a:t>Wir stärken das eigenverantwortliche Lernen:</a:t>
            </a:r>
            <a:endParaRPr lang="de-DE" sz="2000" dirty="0">
              <a:solidFill>
                <a:srgbClr val="3F2741"/>
              </a:solidFill>
            </a:endParaRPr>
          </a:p>
          <a:p>
            <a:r>
              <a:rPr lang="de-DE" sz="2000" dirty="0">
                <a:solidFill>
                  <a:srgbClr val="3F2741"/>
                </a:solidFill>
              </a:rPr>
              <a:t>	Kooperative Lernformen und Projekte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3F2741"/>
                </a:solidFill>
              </a:rPr>
              <a:t>Wir bieten einen strukturierten Rahmen: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3F2741"/>
                </a:solidFill>
              </a:rPr>
              <a:t>Schuleigenes HA-Heft, Lese-Rechtschreib-Werkstatt und Leseförderung…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3F2741"/>
                </a:solidFill>
              </a:rPr>
              <a:t>Wir beraten Eltern, Schülerinnen und Schüler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3F2741"/>
                </a:solidFill>
              </a:rPr>
              <a:t>Kennenlernabend für Eltern, individuelle Laufbahnberatung, Klassenpaten, Beratungslehrkräfte, Schulseelsorge </a:t>
            </a:r>
          </a:p>
        </p:txBody>
      </p:sp>
    </p:spTree>
    <p:extLst>
      <p:ext uri="{BB962C8B-B14F-4D97-AF65-F5344CB8AC3E}">
        <p14:creationId xmlns:p14="http://schemas.microsoft.com/office/powerpoint/2010/main" val="68133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926B4FD-819A-4140-A6EE-E7325204C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8" r="2363" b="26935"/>
          <a:stretch/>
        </p:blipFill>
        <p:spPr bwMode="auto">
          <a:xfrm>
            <a:off x="-85724" y="0"/>
            <a:ext cx="12277724" cy="6840000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3EDE34-9463-4F68-9A35-0B3C313C9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409" y="429208"/>
            <a:ext cx="10891380" cy="1436914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3F2741"/>
                </a:solidFill>
                <a:latin typeface="+mn-lt"/>
              </a:rPr>
              <a:t>Förderung in der Erprobungsstufe</a:t>
            </a:r>
            <a:br>
              <a:rPr lang="de-DE" b="1" dirty="0">
                <a:solidFill>
                  <a:srgbClr val="3F2741"/>
                </a:solidFill>
                <a:latin typeface="+mn-lt"/>
              </a:rPr>
            </a:br>
            <a:r>
              <a:rPr lang="de-DE" sz="2000" b="1" dirty="0">
                <a:solidFill>
                  <a:srgbClr val="3F2741"/>
                </a:solidFill>
                <a:latin typeface="+mn-lt"/>
              </a:rPr>
              <a:t>Claudia Schauerte-Lüke (D, PA, Schulentwicklung)</a:t>
            </a:r>
            <a:endParaRPr lang="de-DE" b="1" dirty="0">
              <a:solidFill>
                <a:srgbClr val="3F2741"/>
              </a:solidFill>
              <a:latin typeface="+mn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3D4F3E9-2E19-472C-9F01-7434E6152477}"/>
              </a:ext>
            </a:extLst>
          </p:cNvPr>
          <p:cNvSpPr txBox="1"/>
          <p:nvPr/>
        </p:nvSpPr>
        <p:spPr>
          <a:xfrm>
            <a:off x="345233" y="2252668"/>
            <a:ext cx="1177523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3F2741"/>
                </a:solidFill>
              </a:rPr>
              <a:t>Wir diagnostizieren Lese-Rechtsschreib-Schwäche und bieten eine Lese-Rechtschreibwerkstatt 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3F2741"/>
                </a:solidFill>
              </a:rPr>
              <a:t>Wir verstehen </a:t>
            </a:r>
            <a:r>
              <a:rPr lang="de-DE" sz="2200" b="1" dirty="0">
                <a:solidFill>
                  <a:srgbClr val="3F2741"/>
                </a:solidFill>
              </a:rPr>
              <a:t>Leseförderung als Aufgabe aller Fächer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3F2741"/>
                </a:solidFill>
              </a:rPr>
              <a:t>Wir haben eine </a:t>
            </a:r>
            <a:r>
              <a:rPr lang="de-DE" sz="2200" b="1" dirty="0">
                <a:solidFill>
                  <a:srgbClr val="3F2741"/>
                </a:solidFill>
              </a:rPr>
              <a:t>rollierende Lesestunde </a:t>
            </a:r>
            <a:r>
              <a:rPr lang="de-DE" sz="2200" dirty="0">
                <a:solidFill>
                  <a:srgbClr val="3F2741"/>
                </a:solidFill>
              </a:rPr>
              <a:t>eingeführt (Klasse 5 und 6).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3F2741"/>
                </a:solidFill>
              </a:rPr>
              <a:t>Wir fördern Sprach- und Rechtschreibleistungen aller Schülerinnen und Schüler in LEFUNA (Kl. 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3F27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Wir verwenden in der Sek I einheitliche </a:t>
            </a:r>
            <a:r>
              <a:rPr lang="de-DE" sz="2200" b="1" dirty="0">
                <a:solidFill>
                  <a:srgbClr val="3F27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Lesestrategieverfahre</a:t>
            </a:r>
            <a:r>
              <a:rPr lang="de-DE" sz="2200" dirty="0">
                <a:solidFill>
                  <a:srgbClr val="3F27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n, die durch fachspezifische Verfahren ergänzt werden.</a:t>
            </a:r>
            <a:endParaRPr lang="de-DE" sz="2200" dirty="0">
              <a:solidFill>
                <a:srgbClr val="3F274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3F2741"/>
                </a:solidFill>
              </a:rPr>
              <a:t>Wir fördern </a:t>
            </a:r>
            <a:r>
              <a:rPr lang="de-DE" sz="2200" b="1" dirty="0">
                <a:solidFill>
                  <a:srgbClr val="3F2741"/>
                </a:solidFill>
              </a:rPr>
              <a:t>Leseerlebnisse</a:t>
            </a:r>
            <a:r>
              <a:rPr lang="de-DE" sz="2200" dirty="0">
                <a:solidFill>
                  <a:srgbClr val="3F2741"/>
                </a:solidFill>
              </a:rPr>
              <a:t> im Unterricht und in Projekten.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3F2741"/>
                </a:solidFill>
              </a:rPr>
              <a:t>Wir kooperieren mit der </a:t>
            </a:r>
            <a:r>
              <a:rPr lang="de-DE" sz="2200" b="1" dirty="0">
                <a:solidFill>
                  <a:srgbClr val="3F2741"/>
                </a:solidFill>
              </a:rPr>
              <a:t>Stadtbücherei</a:t>
            </a:r>
            <a:r>
              <a:rPr lang="de-DE" sz="2200" dirty="0">
                <a:solidFill>
                  <a:srgbClr val="3F2741"/>
                </a:solidFill>
              </a:rPr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3F2741"/>
                </a:solidFill>
              </a:rPr>
              <a:t>Das </a:t>
            </a:r>
            <a:r>
              <a:rPr lang="de-DE" sz="2200" b="1" dirty="0">
                <a:solidFill>
                  <a:srgbClr val="3F2741"/>
                </a:solidFill>
              </a:rPr>
              <a:t>Selbststärkungsprogramm „IPSY“</a:t>
            </a:r>
            <a:r>
              <a:rPr lang="de-DE" sz="2200" dirty="0">
                <a:solidFill>
                  <a:srgbClr val="3F2741"/>
                </a:solidFill>
              </a:rPr>
              <a:t> führen wir in Kooperation mehrerer Fächer durch.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3F2741"/>
                </a:solidFill>
              </a:rPr>
              <a:t>Die </a:t>
            </a:r>
            <a:r>
              <a:rPr lang="de-DE" sz="2200" b="1" dirty="0">
                <a:solidFill>
                  <a:srgbClr val="3F2741"/>
                </a:solidFill>
              </a:rPr>
              <a:t>Medienscouts</a:t>
            </a:r>
            <a:r>
              <a:rPr lang="de-DE" sz="2200" dirty="0">
                <a:solidFill>
                  <a:srgbClr val="3F2741"/>
                </a:solidFill>
              </a:rPr>
              <a:t> informieren und beraten die 5. Klassen zur Mediennutzung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718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926B4FD-819A-4140-A6EE-E7325204C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8" r="2363" b="26935"/>
          <a:stretch/>
        </p:blipFill>
        <p:spPr bwMode="auto">
          <a:xfrm>
            <a:off x="-85724" y="0"/>
            <a:ext cx="12277724" cy="6840000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3EDE34-9463-4F68-9A35-0B3C313C9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34" y="157904"/>
            <a:ext cx="10767701" cy="1226280"/>
          </a:xfrm>
        </p:spPr>
        <p:txBody>
          <a:bodyPr>
            <a:normAutofit/>
          </a:bodyPr>
          <a:lstStyle/>
          <a:p>
            <a:r>
              <a:rPr lang="de-DE" b="1" dirty="0" err="1">
                <a:solidFill>
                  <a:srgbClr val="3F2741"/>
                </a:solidFill>
                <a:latin typeface="+mn-lt"/>
              </a:rPr>
              <a:t>MINTfreundliche</a:t>
            </a:r>
            <a:r>
              <a:rPr lang="de-DE" b="1" dirty="0">
                <a:solidFill>
                  <a:srgbClr val="3F2741"/>
                </a:solidFill>
                <a:latin typeface="+mn-lt"/>
              </a:rPr>
              <a:t> Schule</a:t>
            </a:r>
            <a:br>
              <a:rPr lang="de-DE" b="1" dirty="0">
                <a:solidFill>
                  <a:srgbClr val="3F2741"/>
                </a:solidFill>
                <a:latin typeface="+mn-lt"/>
              </a:rPr>
            </a:br>
            <a:r>
              <a:rPr lang="de-DE" sz="2000" b="1" dirty="0">
                <a:solidFill>
                  <a:srgbClr val="3F2741"/>
                </a:solidFill>
                <a:latin typeface="+mn-lt"/>
              </a:rPr>
              <a:t>Christian Reiners (Informatik, Physik, Biologie, Technik)</a:t>
            </a:r>
            <a:endParaRPr lang="de-DE" b="1" dirty="0">
              <a:solidFill>
                <a:srgbClr val="3F2741"/>
              </a:solidFill>
              <a:latin typeface="+mn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4D5BF53-9E25-471E-AD77-71B76616115C}"/>
              </a:ext>
            </a:extLst>
          </p:cNvPr>
          <p:cNvSpPr txBox="1"/>
          <p:nvPr/>
        </p:nvSpPr>
        <p:spPr>
          <a:xfrm>
            <a:off x="435834" y="1957656"/>
            <a:ext cx="1110702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Wir bieten zahlreiche MINT-Angebote in </a:t>
            </a:r>
            <a:r>
              <a:rPr lang="de-DE" sz="2200" b="1" dirty="0"/>
              <a:t>Grundkursen, Leistungskursen (M, </a:t>
            </a:r>
            <a:r>
              <a:rPr lang="de-DE" sz="2200" b="1" dirty="0" err="1"/>
              <a:t>Ph</a:t>
            </a:r>
            <a:r>
              <a:rPr lang="de-DE" sz="2200" b="1" dirty="0"/>
              <a:t>, </a:t>
            </a:r>
            <a:r>
              <a:rPr lang="de-DE" sz="2200" b="1" dirty="0" err="1"/>
              <a:t>If</a:t>
            </a:r>
            <a:r>
              <a:rPr lang="de-DE" sz="2200" b="1" dirty="0"/>
              <a:t>) und Projektkursen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Wir arbeiten verstärkt in </a:t>
            </a:r>
            <a:r>
              <a:rPr lang="de-DE" sz="2200" b="1" dirty="0"/>
              <a:t>Jugend-forscht-Gruppen</a:t>
            </a:r>
            <a:r>
              <a:rPr lang="de-DE" sz="2200" dirty="0"/>
              <a:t> (Bio, </a:t>
            </a:r>
            <a:r>
              <a:rPr lang="de-DE" sz="2200" dirty="0" err="1"/>
              <a:t>Ch</a:t>
            </a:r>
            <a:r>
              <a:rPr lang="de-DE" sz="2200" dirty="0"/>
              <a:t>, M, </a:t>
            </a:r>
            <a:r>
              <a:rPr lang="de-DE" sz="2200" dirty="0" err="1"/>
              <a:t>Ph</a:t>
            </a:r>
            <a:r>
              <a:rPr lang="de-DE" sz="2200" dirty="0"/>
              <a:t>, </a:t>
            </a:r>
            <a:r>
              <a:rPr lang="de-DE" sz="2200" dirty="0" err="1"/>
              <a:t>If</a:t>
            </a:r>
            <a:r>
              <a:rPr lang="de-DE" sz="2200" dirty="0"/>
              <a:t>) und haben jährlich einige Preisträger.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Wir sind sehr aktiv in vielen anderen </a:t>
            </a:r>
            <a:r>
              <a:rPr lang="de-DE" sz="2200" b="1" dirty="0"/>
              <a:t>MINT-Wettbewerben</a:t>
            </a:r>
            <a:r>
              <a:rPr lang="de-DE" sz="2200" dirty="0"/>
              <a:t>: Känguru (M), OTW (M), Biber (</a:t>
            </a:r>
            <a:r>
              <a:rPr lang="de-DE" sz="2200" dirty="0" err="1"/>
              <a:t>If</a:t>
            </a:r>
            <a:r>
              <a:rPr lang="de-DE" sz="2200" dirty="0"/>
              <a:t>) </a:t>
            </a:r>
            <a:r>
              <a:rPr lang="de-DE" sz="2200" dirty="0" err="1"/>
              <a:t>Mausefallenrennn</a:t>
            </a:r>
            <a:r>
              <a:rPr lang="de-DE" sz="2200" dirty="0"/>
              <a:t> (</a:t>
            </a:r>
            <a:r>
              <a:rPr lang="de-DE" sz="2200" dirty="0" err="1"/>
              <a:t>Ph</a:t>
            </a:r>
            <a:r>
              <a:rPr lang="de-DE" sz="2200" dirty="0"/>
              <a:t>), Freestyle Physics (</a:t>
            </a:r>
            <a:r>
              <a:rPr lang="de-DE" sz="2200" dirty="0" err="1"/>
              <a:t>Ph</a:t>
            </a:r>
            <a:r>
              <a:rPr lang="de-DE" sz="2200" dirty="0"/>
              <a:t>)…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Wir bieten </a:t>
            </a:r>
            <a:r>
              <a:rPr lang="de-DE" sz="2200" b="1" dirty="0"/>
              <a:t>„Maker“ als </a:t>
            </a:r>
            <a:r>
              <a:rPr lang="de-DE" sz="2200" b="1" dirty="0" err="1"/>
              <a:t>fächerübergeifenden</a:t>
            </a:r>
            <a:r>
              <a:rPr lang="de-DE" sz="2200" b="1" dirty="0"/>
              <a:t> MINT-Kurs </a:t>
            </a:r>
            <a:r>
              <a:rPr lang="de-DE" sz="2200" dirty="0"/>
              <a:t>in WP II 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Wir kooperieren mit </a:t>
            </a:r>
            <a:r>
              <a:rPr lang="de-DE" sz="2200" b="1" dirty="0"/>
              <a:t>Universitäten, Hochschulen (Du-E, AC, KR) und Instituten (KFA Jülich)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Unsere </a:t>
            </a:r>
            <a:r>
              <a:rPr lang="de-DE" sz="2200" b="1" dirty="0"/>
              <a:t>NW-Räume</a:t>
            </a:r>
            <a:r>
              <a:rPr lang="de-DE" sz="2200" dirty="0"/>
              <a:t> sind nicht alle modern, aber </a:t>
            </a:r>
            <a:r>
              <a:rPr lang="de-DE" sz="2200" b="1" dirty="0"/>
              <a:t>sehr gut ausgestattet</a:t>
            </a:r>
            <a:r>
              <a:rPr lang="de-DE" sz="2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Akustiktag, Stratosphärenflug und ISS-Experimente sind </a:t>
            </a:r>
            <a:r>
              <a:rPr lang="de-DE" sz="2200" b="1" dirty="0"/>
              <a:t>MINT-Vorzeigeprojekte</a:t>
            </a:r>
            <a:r>
              <a:rPr lang="de-DE" sz="2200" dirty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942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926B4FD-819A-4140-A6EE-E7325204C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8" r="2363" b="26935"/>
          <a:stretch/>
        </p:blipFill>
        <p:spPr bwMode="auto">
          <a:xfrm>
            <a:off x="0" y="0"/>
            <a:ext cx="12277724" cy="6840000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3EDE34-9463-4F68-9A35-0B3C313C9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841" y="223933"/>
            <a:ext cx="7007290" cy="1379233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3F2741"/>
                </a:solidFill>
                <a:latin typeface="+mn-lt"/>
              </a:rPr>
              <a:t>Kulturelle Förderung</a:t>
            </a:r>
            <a:br>
              <a:rPr lang="de-DE" b="1" dirty="0">
                <a:solidFill>
                  <a:srgbClr val="3F2741"/>
                </a:solidFill>
                <a:latin typeface="+mn-lt"/>
              </a:rPr>
            </a:br>
            <a:r>
              <a:rPr lang="de-DE" sz="2200" b="1" dirty="0">
                <a:solidFill>
                  <a:srgbClr val="3F2741"/>
                </a:solidFill>
                <a:latin typeface="+mn-lt"/>
              </a:rPr>
              <a:t>(Thorsten </a:t>
            </a:r>
            <a:r>
              <a:rPr lang="de-DE" sz="2200" b="1" dirty="0" err="1">
                <a:solidFill>
                  <a:srgbClr val="3F2741"/>
                </a:solidFill>
                <a:latin typeface="+mn-lt"/>
              </a:rPr>
              <a:t>Terschlüsen</a:t>
            </a:r>
            <a:r>
              <a:rPr lang="de-DE" sz="2200" b="1" dirty="0">
                <a:solidFill>
                  <a:srgbClr val="3F2741"/>
                </a:solidFill>
                <a:latin typeface="+mn-lt"/>
              </a:rPr>
              <a:t>, D, </a:t>
            </a:r>
            <a:r>
              <a:rPr lang="de-DE" sz="2200" b="1" dirty="0" err="1">
                <a:solidFill>
                  <a:srgbClr val="3F2741"/>
                </a:solidFill>
                <a:latin typeface="+mn-lt"/>
              </a:rPr>
              <a:t>Ek</a:t>
            </a:r>
            <a:r>
              <a:rPr lang="de-DE" sz="2200" b="1" dirty="0">
                <a:solidFill>
                  <a:srgbClr val="3F2741"/>
                </a:solidFill>
                <a:latin typeface="+mn-lt"/>
              </a:rPr>
              <a:t>, stellv. Schulleiter)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67F586D-EC33-4ED1-8A34-821F24859F39}"/>
              </a:ext>
            </a:extLst>
          </p:cNvPr>
          <p:cNvSpPr txBox="1"/>
          <p:nvPr/>
        </p:nvSpPr>
        <p:spPr>
          <a:xfrm>
            <a:off x="788565" y="1996580"/>
            <a:ext cx="107714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Wir bieten von </a:t>
            </a:r>
            <a:r>
              <a:rPr lang="de-DE" b="1" dirty="0"/>
              <a:t>Klasse 5 bis 13 durchgehend </a:t>
            </a:r>
            <a:r>
              <a:rPr lang="de-DE" dirty="0"/>
              <a:t>die Möglichkeit zum </a:t>
            </a:r>
            <a:r>
              <a:rPr lang="de-DE" b="1" dirty="0"/>
              <a:t>gemeinsamen Singen im Chor.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Wir bieten von </a:t>
            </a:r>
            <a:r>
              <a:rPr lang="de-DE" b="1" dirty="0"/>
              <a:t>Klasse 5 bis 13 durchgehend </a:t>
            </a:r>
            <a:r>
              <a:rPr lang="de-DE" dirty="0"/>
              <a:t>die Möglichkeit zum </a:t>
            </a:r>
            <a:r>
              <a:rPr lang="de-DE" b="1" dirty="0"/>
              <a:t>gemeinsamen Spielen in einer Big-Band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Für das Big-Band-Konzept erhielten wir den </a:t>
            </a:r>
            <a:r>
              <a:rPr lang="de-DE" b="1" dirty="0"/>
              <a:t>WDR-Jazzpreis 2022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Wir bieten Gelegenheit zu </a:t>
            </a:r>
            <a:r>
              <a:rPr lang="de-DE" b="1" dirty="0"/>
              <a:t>Theater, Rollenspiel, Tanz und Videoproduktion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Wir fördern Talente und bieten Gelegenheiten zu </a:t>
            </a:r>
            <a:r>
              <a:rPr lang="de-DE" b="1" dirty="0"/>
              <a:t>schulischen und öffentlichen Auftritten </a:t>
            </a:r>
            <a:r>
              <a:rPr lang="de-DE" dirty="0"/>
              <a:t>– auch schon in Klasse 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Wir arbeiten beim </a:t>
            </a:r>
            <a:r>
              <a:rPr lang="de-DE" b="1" dirty="0"/>
              <a:t>„</a:t>
            </a:r>
            <a:r>
              <a:rPr lang="de-DE" b="1" dirty="0" err="1"/>
              <a:t>Kultur.Punkt</a:t>
            </a:r>
            <a:r>
              <a:rPr lang="de-DE" b="1" dirty="0"/>
              <a:t>“ </a:t>
            </a:r>
            <a:r>
              <a:rPr lang="de-DE" dirty="0"/>
              <a:t>fächerübergreifend zusammen und beziehen Eltern und Ehemalige mit ein.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Wir bringen auch </a:t>
            </a:r>
            <a:r>
              <a:rPr lang="de-DE" b="1" dirty="0"/>
              <a:t>Naturwissenschaften und Technik auf die Bühne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Wir führen </a:t>
            </a:r>
            <a:r>
              <a:rPr lang="de-DE" b="1" dirty="0"/>
              <a:t>Autorenlesungen und Ausstellungen</a:t>
            </a:r>
            <a:r>
              <a:rPr lang="de-DE" dirty="0"/>
              <a:t> zu kulturellen Themen durch.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Bei </a:t>
            </a:r>
            <a:r>
              <a:rPr lang="de-DE" b="1" dirty="0"/>
              <a:t>Konzertreisen</a:t>
            </a:r>
            <a:r>
              <a:rPr lang="de-DE" dirty="0"/>
              <a:t> (nach Weimar, Fulda, Hamburg, Prag…) und Chortreffen gestalten wir authentische Lernerfahrungen. </a:t>
            </a:r>
          </a:p>
          <a:p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846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926B4FD-819A-4140-A6EE-E7325204C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66"/>
                    </a14:imgEffect>
                    <a14:imgEffect>
                      <a14:saturation sa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8" r="2363" b="26935"/>
          <a:stretch/>
        </p:blipFill>
        <p:spPr bwMode="auto">
          <a:xfrm>
            <a:off x="0" y="0"/>
            <a:ext cx="12277724" cy="68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3EDE34-9463-4F68-9A35-0B3C313C9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841" y="223933"/>
            <a:ext cx="7007290" cy="1379233"/>
          </a:xfrm>
        </p:spPr>
        <p:txBody>
          <a:bodyPr>
            <a:normAutofit/>
          </a:bodyPr>
          <a:lstStyle/>
          <a:p>
            <a:r>
              <a:rPr lang="de-DE" b="1" dirty="0">
                <a:latin typeface="+mn-lt"/>
              </a:rPr>
              <a:t>Portfoliotage</a:t>
            </a:r>
            <a:br>
              <a:rPr lang="de-DE" b="1" dirty="0">
                <a:latin typeface="+mn-lt"/>
              </a:rPr>
            </a:br>
            <a:r>
              <a:rPr lang="de-DE" sz="2200" b="1" dirty="0">
                <a:latin typeface="+mn-lt"/>
              </a:rPr>
              <a:t>(Birgit </a:t>
            </a:r>
            <a:r>
              <a:rPr lang="de-DE" sz="2200" b="1" dirty="0" err="1">
                <a:latin typeface="+mn-lt"/>
              </a:rPr>
              <a:t>Tutt</a:t>
            </a:r>
            <a:r>
              <a:rPr lang="de-DE" sz="2200" b="1" dirty="0">
                <a:latin typeface="+mn-lt"/>
              </a:rPr>
              <a:t>, D, </a:t>
            </a:r>
            <a:r>
              <a:rPr lang="de-DE" sz="2200" b="1" dirty="0" err="1">
                <a:latin typeface="+mn-lt"/>
              </a:rPr>
              <a:t>eR</a:t>
            </a:r>
            <a:r>
              <a:rPr lang="de-DE" sz="2200" b="1" dirty="0">
                <a:latin typeface="+mn-lt"/>
              </a:rPr>
              <a:t>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67F586D-EC33-4ED1-8A34-821F24859F39}"/>
              </a:ext>
            </a:extLst>
          </p:cNvPr>
          <p:cNvSpPr txBox="1"/>
          <p:nvPr/>
        </p:nvSpPr>
        <p:spPr>
          <a:xfrm>
            <a:off x="282011" y="1827099"/>
            <a:ext cx="1175046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Motto: „Entdecke, was Du kannst!“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Sechsmal im Jahr finden die PFT statt.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SchülerInnen wählen aus einem abgestimmten, reichhaltigen Programm.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MINT, Kreatives, Historisches, Sport, Kultur, Exkursionen, Workshops, …Fast alles ist möglich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Lernen in jahrgangsübergreifenden Interessengruppen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Lerntagebuch und Dokumentation ergeben im Ordner ein individuelles Portfolio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SchülerInnen dürfen auch aktiv Kurse anbieten.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110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48BB5-8E5E-5AFA-1DCB-B4006636D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D06CAA4-B788-74F9-45A1-FBD799F9D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8" r="2363" b="26935"/>
          <a:stretch/>
        </p:blipFill>
        <p:spPr bwMode="auto">
          <a:xfrm>
            <a:off x="0" y="0"/>
            <a:ext cx="12277724" cy="6840000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2AC698-1D95-FFE3-4BAA-ABE7A0E98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841" y="223933"/>
            <a:ext cx="7007290" cy="1379233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3F2741"/>
                </a:solidFill>
                <a:latin typeface="+mn-lt"/>
              </a:rPr>
              <a:t>Digitale Schule</a:t>
            </a:r>
            <a:br>
              <a:rPr lang="de-DE" b="1" dirty="0">
                <a:solidFill>
                  <a:srgbClr val="3F2741"/>
                </a:solidFill>
                <a:latin typeface="+mn-lt"/>
              </a:rPr>
            </a:br>
            <a:r>
              <a:rPr lang="de-DE" sz="2200" b="1" dirty="0">
                <a:solidFill>
                  <a:srgbClr val="3F2741"/>
                </a:solidFill>
                <a:latin typeface="+mn-lt"/>
              </a:rPr>
              <a:t>(Thorsten </a:t>
            </a:r>
            <a:r>
              <a:rPr lang="de-DE" sz="2200" b="1" dirty="0" err="1">
                <a:solidFill>
                  <a:srgbClr val="3F2741"/>
                </a:solidFill>
                <a:latin typeface="+mn-lt"/>
              </a:rPr>
              <a:t>Terschlüsen</a:t>
            </a:r>
            <a:r>
              <a:rPr lang="de-DE" sz="2200" b="1" dirty="0">
                <a:solidFill>
                  <a:srgbClr val="3F2741"/>
                </a:solidFill>
                <a:latin typeface="+mn-lt"/>
              </a:rPr>
              <a:t>, D, </a:t>
            </a:r>
            <a:r>
              <a:rPr lang="de-DE" sz="2200" b="1" dirty="0" err="1">
                <a:solidFill>
                  <a:srgbClr val="3F2741"/>
                </a:solidFill>
                <a:latin typeface="+mn-lt"/>
              </a:rPr>
              <a:t>Ek</a:t>
            </a:r>
            <a:r>
              <a:rPr lang="de-DE" sz="2200" b="1" dirty="0">
                <a:solidFill>
                  <a:srgbClr val="3F2741"/>
                </a:solidFill>
                <a:latin typeface="+mn-lt"/>
              </a:rPr>
              <a:t>, stellv. Schulleiter)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0E24694-B1B2-F13B-8599-A155EDFA42C8}"/>
              </a:ext>
            </a:extLst>
          </p:cNvPr>
          <p:cNvSpPr txBox="1"/>
          <p:nvPr/>
        </p:nvSpPr>
        <p:spPr>
          <a:xfrm>
            <a:off x="282011" y="1827099"/>
            <a:ext cx="1175046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Wir nutzen digitale Lernplattformen im Unterricht </a:t>
            </a:r>
            <a:r>
              <a:rPr lang="de-DE" sz="2000" dirty="0">
                <a:solidFill>
                  <a:srgbClr val="3F2741"/>
                </a:solidFill>
              </a:rPr>
              <a:t>(Office 365, </a:t>
            </a:r>
            <a:r>
              <a:rPr lang="de-DE" sz="2000" dirty="0" err="1">
                <a:solidFill>
                  <a:srgbClr val="3F2741"/>
                </a:solidFill>
              </a:rPr>
              <a:t>Moodle</a:t>
            </a:r>
            <a:r>
              <a:rPr lang="de-DE" sz="2000" dirty="0">
                <a:solidFill>
                  <a:srgbClr val="3F274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Wir stellen unseren Schülerinnen und Schülern </a:t>
            </a:r>
            <a:r>
              <a:rPr lang="de-DE" sz="2000" b="1" dirty="0"/>
              <a:t>iPads</a:t>
            </a:r>
            <a:r>
              <a:rPr lang="de-DE" sz="2000" dirty="0"/>
              <a:t> zur Verfügung  (im Unterricht oder als Leihgerät).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Im </a:t>
            </a:r>
            <a:r>
              <a:rPr lang="de-DE" sz="2000" b="1" dirty="0"/>
              <a:t>Pilotprojekt zur 1:1-Ausstattung arbeiten wir mit den </a:t>
            </a:r>
            <a:r>
              <a:rPr lang="de-DE" sz="2000" dirty="0"/>
              <a:t>8. und 9. Klassen mit iPads.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Wir arbeiten auch im </a:t>
            </a:r>
            <a:r>
              <a:rPr lang="de-DE" sz="2000" b="1" dirty="0"/>
              <a:t>Digitalen Klassenzimmer 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Wir stellen die </a:t>
            </a:r>
            <a:r>
              <a:rPr lang="de-DE" sz="2000" b="1" dirty="0"/>
              <a:t>eBook-Versionen der Schulbücher  </a:t>
            </a:r>
            <a:r>
              <a:rPr lang="de-DE" sz="2000" dirty="0"/>
              <a:t>zur Verfügung.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Wir haben </a:t>
            </a:r>
            <a:r>
              <a:rPr lang="de-DE" sz="2000" b="1" dirty="0"/>
              <a:t>alle Unterrichtsräume mit digitalen Präsentationsmedien </a:t>
            </a:r>
            <a:r>
              <a:rPr lang="de-DE" sz="2000" dirty="0"/>
              <a:t>ausgestattet.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Wir entwickeln uns durch digital eingeholtes Feedback (z.B. Forms-Abfragen) weiter.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Wir setzen fachspezifisch </a:t>
            </a:r>
            <a:r>
              <a:rPr lang="de-DE" sz="2000" b="1" dirty="0"/>
              <a:t>spezielle digitale Techniken </a:t>
            </a:r>
            <a:r>
              <a:rPr lang="de-DE" sz="2000" dirty="0"/>
              <a:t>ein: </a:t>
            </a:r>
          </a:p>
          <a:p>
            <a:pPr lvl="1"/>
            <a:r>
              <a:rPr lang="de-DE" dirty="0"/>
              <a:t>Vernier-Sensortechnik im NW-Unterricht, </a:t>
            </a:r>
          </a:p>
          <a:p>
            <a:pPr lvl="1"/>
            <a:r>
              <a:rPr lang="de-DE" dirty="0"/>
              <a:t>VR-Brillen im Ge- und </a:t>
            </a:r>
            <a:r>
              <a:rPr lang="de-DE" dirty="0" err="1"/>
              <a:t>Ek</a:t>
            </a:r>
            <a:r>
              <a:rPr lang="de-DE" dirty="0"/>
              <a:t>-Unterricht, </a:t>
            </a:r>
          </a:p>
          <a:p>
            <a:pPr lvl="1"/>
            <a:r>
              <a:rPr lang="de-DE" dirty="0"/>
              <a:t>Mediengestaltungssoftware im Medienunterricht Kl. 9 und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Wir haben </a:t>
            </a:r>
            <a:r>
              <a:rPr lang="de-DE" sz="2000" b="1" dirty="0"/>
              <a:t>20 Jahre Erfahrung im Informatikunterricht der Klasse 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Wir </a:t>
            </a:r>
            <a:r>
              <a:rPr lang="de-DE" sz="2000" dirty="0"/>
              <a:t>nehmen ab 2023/24 am Modellprojekt „Informatikunterricht für Klasse 7 und 8“ teil.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Wir bieten </a:t>
            </a:r>
            <a:r>
              <a:rPr lang="de-DE" sz="2000" b="1" dirty="0"/>
              <a:t>Informatik-LK</a:t>
            </a:r>
            <a:r>
              <a:rPr lang="de-DE" sz="2000" dirty="0"/>
              <a:t> 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Wir sind schulisches Zentrum der </a:t>
            </a:r>
            <a:r>
              <a:rPr lang="de-DE" sz="2000" b="1" dirty="0"/>
              <a:t>Ausbildung von Informatiklehrkräften </a:t>
            </a:r>
            <a:r>
              <a:rPr lang="de-DE" sz="2000" dirty="0"/>
              <a:t>(Fachleitung und Zertifikatskurse).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434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926B4FD-819A-4140-A6EE-E7325204C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8" r="2363" b="26935"/>
          <a:stretch/>
        </p:blipFill>
        <p:spPr bwMode="auto">
          <a:xfrm>
            <a:off x="-85724" y="0"/>
            <a:ext cx="12277724" cy="6840000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3EDE34-9463-4F68-9A35-0B3C313C9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841" y="223933"/>
            <a:ext cx="7007290" cy="1379233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3F2741"/>
                </a:solidFill>
                <a:latin typeface="+mn-lt"/>
              </a:rPr>
              <a:t>Weitere Themenfelder</a:t>
            </a:r>
            <a:br>
              <a:rPr lang="de-DE" b="1" dirty="0">
                <a:solidFill>
                  <a:srgbClr val="3F2741"/>
                </a:solidFill>
                <a:latin typeface="+mn-lt"/>
              </a:rPr>
            </a:br>
            <a:r>
              <a:rPr lang="de-DE" sz="2200" b="1" dirty="0">
                <a:solidFill>
                  <a:srgbClr val="3F2741"/>
                </a:solidFill>
                <a:latin typeface="+mn-lt"/>
              </a:rPr>
              <a:t>(Jutta Sprenger, E, F, </a:t>
            </a:r>
            <a:r>
              <a:rPr lang="de-DE" sz="2200" b="1" dirty="0" err="1">
                <a:solidFill>
                  <a:srgbClr val="3F2741"/>
                </a:solidFill>
                <a:latin typeface="+mn-lt"/>
              </a:rPr>
              <a:t>kR</a:t>
            </a:r>
            <a:r>
              <a:rPr lang="de-DE" sz="2200" b="1" dirty="0">
                <a:solidFill>
                  <a:srgbClr val="3F2741"/>
                </a:solidFill>
                <a:latin typeface="+mn-lt"/>
              </a:rPr>
              <a:t> – Oberstufe)</a:t>
            </a:r>
            <a:br>
              <a:rPr lang="de-DE" sz="2200" b="1" dirty="0">
                <a:solidFill>
                  <a:srgbClr val="3F2741"/>
                </a:solidFill>
                <a:latin typeface="+mn-lt"/>
              </a:rPr>
            </a:br>
            <a:r>
              <a:rPr lang="de-DE" sz="2200" b="1" dirty="0">
                <a:solidFill>
                  <a:srgbClr val="3F2741"/>
                </a:solidFill>
                <a:latin typeface="+mn-lt"/>
              </a:rPr>
              <a:t>(Philipp Rott, E, F, Psy - Mittelstufe)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67F586D-EC33-4ED1-8A34-821F24859F39}"/>
              </a:ext>
            </a:extLst>
          </p:cNvPr>
          <p:cNvSpPr txBox="1"/>
          <p:nvPr/>
        </p:nvSpPr>
        <p:spPr>
          <a:xfrm>
            <a:off x="290557" y="1996580"/>
            <a:ext cx="1177610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spc="-30" dirty="0"/>
              <a:t>Wir informieren Sie gerne über unser Kursangebot und unsere Arbeitsschwerpunkte in der Oberstufe…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… und unsere pädagogischen Akzente in der Mittelstufe.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200" i="1" dirty="0"/>
              <a:t>Wir berichten gerne über unser Beratungskonzept…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i="1" spc="-30" dirty="0"/>
              <a:t>… von der Laufbahnberatung bis zur Hilfe und Unterstützung in persönlichen oder schulischen Krisen.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200" dirty="0"/>
              <a:t>Wir beantworten gerne Fragen zur Wahl der Fremdsprachen E, F, L, S, NL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… oder zu Oberstufenfächern wie Psychologie und Pädagogik.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200" i="1" dirty="0"/>
              <a:t>Wir berichten gerne von besonderen Projekten wie Balu und Du…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i="1" dirty="0"/>
              <a:t>… oder unseren Portfoliotagen.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200" dirty="0"/>
              <a:t>Wir schwärmen von tollen Fahrten in Jugendherbergen in der Nähe, in europäische Großstädte, nach Amerika oder zum Skifahren…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…oder vom  Hiersein und „Leben und Lernen am </a:t>
            </a:r>
            <a:r>
              <a:rPr lang="de-DE" sz="2200" dirty="0" err="1"/>
              <a:t>LvD</a:t>
            </a:r>
            <a:r>
              <a:rPr lang="de-DE" sz="2200" dirty="0"/>
              <a:t>“.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1510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1494</Words>
  <Application>Microsoft Office PowerPoint</Application>
  <PresentationFormat>Breitbild</PresentationFormat>
  <Paragraphs>155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Source Sans Pro</vt:lpstr>
      <vt:lpstr>Office</vt:lpstr>
      <vt:lpstr>Das LvD in  20 Minuten</vt:lpstr>
      <vt:lpstr>„Miteinander leben und lernen im Gleichgewicht“  (Benedikt Waerder, Schulleiter)</vt:lpstr>
      <vt:lpstr>„ Sanfter Übergang“  (Alexander Bauer, Erprobungsstufe)</vt:lpstr>
      <vt:lpstr>Förderung in der Erprobungsstufe Claudia Schauerte-Lüke (D, PA, Schulentwicklung)</vt:lpstr>
      <vt:lpstr>MINTfreundliche Schule Christian Reiners (Informatik, Physik, Biologie, Technik)</vt:lpstr>
      <vt:lpstr>Kulturelle Förderung (Thorsten Terschlüsen, D, Ek, stellv. Schulleiter)</vt:lpstr>
      <vt:lpstr>Portfoliotage (Birgit Tutt, D, eR)</vt:lpstr>
      <vt:lpstr>Digitale Schule (Thorsten Terschlüsen, D, Ek, stellv. Schulleiter)</vt:lpstr>
      <vt:lpstr>Weitere Themenfelder (Jutta Sprenger, E, F, kR – Oberstufe) (Philipp Rott, E, F, Psy - Mittelstufe)</vt:lpstr>
      <vt:lpstr>Schulpflegschaft</vt:lpstr>
      <vt:lpstr>Grundlagen der Schulpflegschaftsarbeit</vt:lpstr>
      <vt:lpstr>Ziele und Aufgaben</vt:lpstr>
      <vt:lpstr>Vorstand</vt:lpstr>
      <vt:lpstr>Ziele und Aufgaben</vt:lpstr>
      <vt:lpstr>Geschäftsbereiche</vt:lpstr>
      <vt:lpstr>Vielen Dank für Ihre Aufmerksamkeit!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LvD in  12 Minuten</dc:title>
  <dc:creator>Benedikt Waerder</dc:creator>
  <cp:lastModifiedBy>Benedikt Waerder</cp:lastModifiedBy>
  <cp:revision>10</cp:revision>
  <dcterms:created xsi:type="dcterms:W3CDTF">2021-11-16T08:13:44Z</dcterms:created>
  <dcterms:modified xsi:type="dcterms:W3CDTF">2024-12-03T15:10:40Z</dcterms:modified>
</cp:coreProperties>
</file>